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35"/>
  </p:notesMasterIdLst>
  <p:sldIdLst>
    <p:sldId id="466" r:id="rId2"/>
    <p:sldId id="614" r:id="rId3"/>
    <p:sldId id="621" r:id="rId4"/>
    <p:sldId id="622" r:id="rId5"/>
    <p:sldId id="461" r:id="rId6"/>
    <p:sldId id="623" r:id="rId7"/>
    <p:sldId id="626" r:id="rId8"/>
    <p:sldId id="627" r:id="rId9"/>
    <p:sldId id="649" r:id="rId10"/>
    <p:sldId id="625" r:id="rId11"/>
    <p:sldId id="624" r:id="rId12"/>
    <p:sldId id="629" r:id="rId13"/>
    <p:sldId id="632" r:id="rId14"/>
    <p:sldId id="630" r:id="rId15"/>
    <p:sldId id="631" r:id="rId16"/>
    <p:sldId id="642" r:id="rId17"/>
    <p:sldId id="633" r:id="rId18"/>
    <p:sldId id="650" r:id="rId19"/>
    <p:sldId id="635" r:id="rId20"/>
    <p:sldId id="634" r:id="rId21"/>
    <p:sldId id="636" r:id="rId22"/>
    <p:sldId id="637" r:id="rId23"/>
    <p:sldId id="638" r:id="rId24"/>
    <p:sldId id="641" r:id="rId25"/>
    <p:sldId id="640" r:id="rId26"/>
    <p:sldId id="643" r:id="rId27"/>
    <p:sldId id="645" r:id="rId28"/>
    <p:sldId id="644" r:id="rId29"/>
    <p:sldId id="646" r:id="rId30"/>
    <p:sldId id="647" r:id="rId31"/>
    <p:sldId id="648" r:id="rId32"/>
    <p:sldId id="499" r:id="rId33"/>
    <p:sldId id="500" r:id="rId34"/>
  </p:sldIdLst>
  <p:sldSz cx="12192000" cy="6858000"/>
  <p:notesSz cx="7086600" cy="9372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20058553-9D38-49FF-9FE5-173AADBD1260}">
          <p14:sldIdLst/>
        </p14:section>
        <p14:section name="Cover Slide" id="{83690144-AC3F-4277-94C3-44F19289B36B}">
          <p14:sldIdLst>
            <p14:sldId id="466"/>
          </p14:sldIdLst>
        </p14:section>
        <p14:section name="Content Section" id="{E36B1952-962E-4FB3-B6C9-CC52CDA7B0AE}">
          <p14:sldIdLst>
            <p14:sldId id="614"/>
            <p14:sldId id="621"/>
            <p14:sldId id="622"/>
            <p14:sldId id="461"/>
            <p14:sldId id="623"/>
            <p14:sldId id="626"/>
            <p14:sldId id="627"/>
            <p14:sldId id="649"/>
            <p14:sldId id="625"/>
            <p14:sldId id="624"/>
            <p14:sldId id="629"/>
            <p14:sldId id="632"/>
            <p14:sldId id="630"/>
            <p14:sldId id="631"/>
            <p14:sldId id="642"/>
            <p14:sldId id="633"/>
            <p14:sldId id="650"/>
            <p14:sldId id="635"/>
            <p14:sldId id="634"/>
            <p14:sldId id="636"/>
            <p14:sldId id="637"/>
            <p14:sldId id="638"/>
            <p14:sldId id="641"/>
            <p14:sldId id="640"/>
            <p14:sldId id="643"/>
            <p14:sldId id="645"/>
            <p14:sldId id="644"/>
            <p14:sldId id="646"/>
            <p14:sldId id="647"/>
            <p14:sldId id="648"/>
            <p14:sldId id="499"/>
            <p14:sldId id="500"/>
          </p14:sldIdLst>
        </p14:section>
      </p14:sectionLst>
    </p:ext>
    <p:ext uri="{EFAFB233-063F-42B5-8137-9DF3F51BA10A}">
      <p15:sldGuideLst xmlns:p15="http://schemas.microsoft.com/office/powerpoint/2012/main">
        <p15:guide id="1" orient="horz" pos="799"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E12B6D-76F0-B02B-1843-316F492A1410}" name="Silvia Vanelli-Tagliacane" initials="SV" userId="S::silvia.vanelli-tagliacane@findex.com.au::f1f9e236-0f5e-4efe-b605-225323aa153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lpers, Jessica" initials="AJ" lastIdx="33" clrIdx="0">
    <p:extLst>
      <p:ext uri="{19B8F6BF-5375-455C-9EA6-DF929625EA0E}">
        <p15:presenceInfo xmlns:p15="http://schemas.microsoft.com/office/powerpoint/2012/main" userId="Alpers, Jessica" providerId="None"/>
      </p:ext>
    </p:extLst>
  </p:cmAuthor>
  <p:cmAuthor id="2" name="Mian Wang" initials="MW" lastIdx="10" clrIdx="1">
    <p:extLst>
      <p:ext uri="{19B8F6BF-5375-455C-9EA6-DF929625EA0E}">
        <p15:presenceInfo xmlns:p15="http://schemas.microsoft.com/office/powerpoint/2012/main" userId="f5394569009b6e69" providerId="Windows Live"/>
      </p:ext>
    </p:extLst>
  </p:cmAuthor>
  <p:cmAuthor id="3" name="Kevin McGrath" initials="KM" lastIdx="13" clrIdx="2">
    <p:extLst>
      <p:ext uri="{19B8F6BF-5375-455C-9EA6-DF929625EA0E}">
        <p15:presenceInfo xmlns:p15="http://schemas.microsoft.com/office/powerpoint/2012/main" userId="287063e7e2b897e5" providerId="Windows Live"/>
      </p:ext>
    </p:extLst>
  </p:cmAuthor>
  <p:cmAuthor id="4" name="Olivia (Xunzi) Liu" initials="OL" lastIdx="1" clrIdx="3">
    <p:extLst>
      <p:ext uri="{19B8F6BF-5375-455C-9EA6-DF929625EA0E}">
        <p15:presenceInfo xmlns:p15="http://schemas.microsoft.com/office/powerpoint/2012/main" userId="Olivia (Xunzi) Liu" providerId="None"/>
      </p:ext>
    </p:extLst>
  </p:cmAuthor>
  <p:cmAuthor id="5" name="Daniel Mylonas" initials="DM" lastIdx="1" clrIdx="4">
    <p:extLst>
      <p:ext uri="{19B8F6BF-5375-455C-9EA6-DF929625EA0E}">
        <p15:presenceInfo xmlns:p15="http://schemas.microsoft.com/office/powerpoint/2012/main" userId="S::Daniel.Mylonas@findex.com.au::9a5a8040-6e09-4def-b43f-8d30ef79cfd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0"/>
    <a:srgbClr val="961319"/>
    <a:srgbClr val="94151A"/>
    <a:srgbClr val="4F86A7"/>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73814F-2C2C-4899-8B48-D9C86082B207}" v="77" dt="2025-07-02T03:46:58.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14" autoAdjust="0"/>
    <p:restoredTop sz="87020" autoAdjust="0"/>
  </p:normalViewPr>
  <p:slideViewPr>
    <p:cSldViewPr snapToGrid="0">
      <p:cViewPr varScale="1">
        <p:scale>
          <a:sx n="64" d="100"/>
          <a:sy n="64" d="100"/>
        </p:scale>
        <p:origin x="96" y="972"/>
      </p:cViewPr>
      <p:guideLst>
        <p:guide orient="horz" pos="799"/>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4614"/>
    </p:cViewPr>
  </p:sorter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Edwards" userId="be21a80c-8d1f-4fa8-868f-90ccc36ae273" providerId="ADAL" clId="{C214E329-5DF5-4AC9-B767-E60F1F0DE8F8}"/>
    <pc:docChg chg="custSel addSld modSld modSection">
      <pc:chgData name="Jordan Edwards" userId="be21a80c-8d1f-4fa8-868f-90ccc36ae273" providerId="ADAL" clId="{C214E329-5DF5-4AC9-B767-E60F1F0DE8F8}" dt="2024-10-16T04:28:10.797" v="710" actId="20577"/>
      <pc:docMkLst>
        <pc:docMk/>
      </pc:docMkLst>
      <pc:sldChg chg="modSp modAnim">
        <pc:chgData name="Jordan Edwards" userId="be21a80c-8d1f-4fa8-868f-90ccc36ae273" providerId="ADAL" clId="{C214E329-5DF5-4AC9-B767-E60F1F0DE8F8}" dt="2024-10-16T04:22:41.317" v="2" actId="5793"/>
        <pc:sldMkLst>
          <pc:docMk/>
          <pc:sldMk cId="1792920375" sldId="622"/>
        </pc:sldMkLst>
        <pc:spChg chg="mod">
          <ac:chgData name="Jordan Edwards" userId="be21a80c-8d1f-4fa8-868f-90ccc36ae273" providerId="ADAL" clId="{C214E329-5DF5-4AC9-B767-E60F1F0DE8F8}" dt="2024-10-16T04:22:41.317" v="2" actId="5793"/>
          <ac:spMkLst>
            <pc:docMk/>
            <pc:sldMk cId="1792920375" sldId="622"/>
            <ac:spMk id="8" creationId="{02D8711F-1F0B-4551-8EC6-D47E1286E1E8}"/>
          </ac:spMkLst>
        </pc:spChg>
      </pc:sldChg>
      <pc:sldChg chg="addSp delSp modSp add mod">
        <pc:chgData name="Jordan Edwards" userId="be21a80c-8d1f-4fa8-868f-90ccc36ae273" providerId="ADAL" clId="{C214E329-5DF5-4AC9-B767-E60F1F0DE8F8}" dt="2024-10-16T04:28:10.797" v="710" actId="20577"/>
        <pc:sldMkLst>
          <pc:docMk/>
          <pc:sldMk cId="1001281091" sldId="650"/>
        </pc:sldMkLst>
        <pc:spChg chg="mod">
          <ac:chgData name="Jordan Edwards" userId="be21a80c-8d1f-4fa8-868f-90ccc36ae273" providerId="ADAL" clId="{C214E329-5DF5-4AC9-B767-E60F1F0DE8F8}" dt="2024-10-16T04:28:10.797" v="710" actId="20577"/>
          <ac:spMkLst>
            <pc:docMk/>
            <pc:sldMk cId="1001281091" sldId="650"/>
            <ac:spMk id="2" creationId="{3339A240-411A-17CE-B552-BBF4226DCFF6}"/>
          </ac:spMkLst>
        </pc:spChg>
        <pc:spChg chg="mod">
          <ac:chgData name="Jordan Edwards" userId="be21a80c-8d1f-4fa8-868f-90ccc36ae273" providerId="ADAL" clId="{C214E329-5DF5-4AC9-B767-E60F1F0DE8F8}" dt="2024-10-16T04:23:32.048" v="78" actId="20577"/>
          <ac:spMkLst>
            <pc:docMk/>
            <pc:sldMk cId="1001281091" sldId="650"/>
            <ac:spMk id="4" creationId="{CAB5F591-B67C-40CA-862F-3402D5B0A218}"/>
          </ac:spMkLst>
        </pc:spChg>
        <pc:spChg chg="add del mod">
          <ac:chgData name="Jordan Edwards" userId="be21a80c-8d1f-4fa8-868f-90ccc36ae273" providerId="ADAL" clId="{C214E329-5DF5-4AC9-B767-E60F1F0DE8F8}" dt="2024-10-16T04:23:45.827" v="82" actId="478"/>
          <ac:spMkLst>
            <pc:docMk/>
            <pc:sldMk cId="1001281091" sldId="650"/>
            <ac:spMk id="5" creationId="{9F1AC727-8FB2-0B97-552C-1C359E21D71B}"/>
          </ac:spMkLst>
        </pc:spChg>
        <pc:spChg chg="del mod">
          <ac:chgData name="Jordan Edwards" userId="be21a80c-8d1f-4fa8-868f-90ccc36ae273" providerId="ADAL" clId="{C214E329-5DF5-4AC9-B767-E60F1F0DE8F8}" dt="2024-10-16T04:23:41.164" v="81" actId="478"/>
          <ac:spMkLst>
            <pc:docMk/>
            <pc:sldMk cId="1001281091" sldId="650"/>
            <ac:spMk id="8" creationId="{02D8711F-1F0B-4551-8EC6-D47E1286E1E8}"/>
          </ac:spMkLst>
        </pc:spChg>
      </pc:sldChg>
    </pc:docChg>
  </pc:docChgLst>
  <pc:docChgLst>
    <pc:chgData name="Jordan Edwards" userId="be21a80c-8d1f-4fa8-868f-90ccc36ae273" providerId="ADAL" clId="{A773814F-2C2C-4899-8B48-D9C86082B207}"/>
    <pc:docChg chg="modSld">
      <pc:chgData name="Jordan Edwards" userId="be21a80c-8d1f-4fa8-868f-90ccc36ae273" providerId="ADAL" clId="{A773814F-2C2C-4899-8B48-D9C86082B207}" dt="2025-07-02T03:46:55.472" v="74"/>
      <pc:docMkLst>
        <pc:docMk/>
      </pc:docMkLst>
      <pc:sldChg chg="setBg">
        <pc:chgData name="Jordan Edwards" userId="be21a80c-8d1f-4fa8-868f-90ccc36ae273" providerId="ADAL" clId="{A773814F-2C2C-4899-8B48-D9C86082B207}" dt="2025-07-02T03:46:55.472" v="74"/>
        <pc:sldMkLst>
          <pc:docMk/>
          <pc:sldMk cId="3813539839" sldId="4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vl1pPr>
          </a:lstStyle>
          <a:p>
            <a:endParaRPr lang="en-US"/>
          </a:p>
        </p:txBody>
      </p:sp>
      <p:sp>
        <p:nvSpPr>
          <p:cNvPr id="3" name="Date Placeholder 2"/>
          <p:cNvSpPr>
            <a:spLocks noGrp="1"/>
          </p:cNvSpPr>
          <p:nvPr>
            <p:ph type="dt" idx="1"/>
          </p:nvPr>
        </p:nvSpPr>
        <p:spPr>
          <a:xfrm>
            <a:off x="4014100" y="0"/>
            <a:ext cx="3070860" cy="468630"/>
          </a:xfrm>
          <a:prstGeom prst="rect">
            <a:avLst/>
          </a:prstGeom>
        </p:spPr>
        <p:txBody>
          <a:bodyPr vert="horz" lIns="94046" tIns="47023" rIns="94046" bIns="47023" rtlCol="0"/>
          <a:lstStyle>
            <a:lvl1pPr algn="r">
              <a:defRPr sz="1200"/>
            </a:lvl1pPr>
          </a:lstStyle>
          <a:p>
            <a:fld id="{000664FC-4014-42BB-98E1-75403AEF9E7D}" type="datetimeFigureOut">
              <a:rPr lang="en-US" smtClean="0"/>
              <a:t>7/2/2025</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46" tIns="47023" rIns="94046" bIns="47023" rtlCol="0" anchor="ctr"/>
          <a:lstStyle/>
          <a:p>
            <a:endParaRPr lang="en-US"/>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46" tIns="47023" rIns="94046" bIns="470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02343"/>
            <a:ext cx="3070860" cy="468630"/>
          </a:xfrm>
          <a:prstGeom prst="rect">
            <a:avLst/>
          </a:prstGeom>
        </p:spPr>
        <p:txBody>
          <a:bodyPr vert="horz" lIns="94046" tIns="47023" rIns="94046" bIns="47023" rtlCol="0" anchor="b"/>
          <a:lstStyle>
            <a:lvl1pPr algn="l">
              <a:defRPr sz="1200"/>
            </a:lvl1pPr>
          </a:lstStyle>
          <a:p>
            <a:endParaRPr lang="en-US"/>
          </a:p>
        </p:txBody>
      </p:sp>
      <p:sp>
        <p:nvSpPr>
          <p:cNvPr id="7" name="Slide Number Placeholder 6"/>
          <p:cNvSpPr>
            <a:spLocks noGrp="1"/>
          </p:cNvSpPr>
          <p:nvPr>
            <p:ph type="sldNum" sz="quarter" idx="5"/>
          </p:nvPr>
        </p:nvSpPr>
        <p:spPr>
          <a:xfrm>
            <a:off x="4014100" y="8902343"/>
            <a:ext cx="3070860" cy="468630"/>
          </a:xfrm>
          <a:prstGeom prst="rect">
            <a:avLst/>
          </a:prstGeom>
        </p:spPr>
        <p:txBody>
          <a:bodyPr vert="horz" lIns="94046" tIns="47023" rIns="94046" bIns="47023" rtlCol="0" anchor="b"/>
          <a:lstStyle>
            <a:lvl1pPr algn="r">
              <a:defRPr sz="1200"/>
            </a:lvl1pPr>
          </a:lstStyle>
          <a:p>
            <a:fld id="{E2731FE9-F90D-409B-BFAC-39D681C90CF9}" type="slidenum">
              <a:rPr lang="en-US" smtClean="0"/>
              <a:t>‹#›</a:t>
            </a:fld>
            <a:endParaRPr lang="en-US"/>
          </a:p>
        </p:txBody>
      </p:sp>
    </p:spTree>
    <p:extLst>
      <p:ext uri="{BB962C8B-B14F-4D97-AF65-F5344CB8AC3E}">
        <p14:creationId xmlns:p14="http://schemas.microsoft.com/office/powerpoint/2010/main" val="404701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1</a:t>
            </a:fld>
            <a:endParaRPr lang="en-US"/>
          </a:p>
        </p:txBody>
      </p:sp>
    </p:spTree>
    <p:extLst>
      <p:ext uri="{BB962C8B-B14F-4D97-AF65-F5344CB8AC3E}">
        <p14:creationId xmlns:p14="http://schemas.microsoft.com/office/powerpoint/2010/main" val="1649797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special rule that resets a taxpayer’s cost base when the property in first used to produce assessable income.</a:t>
            </a:r>
          </a:p>
          <a:p>
            <a:endParaRPr lang="en-US" dirty="0"/>
          </a:p>
          <a:p>
            <a:r>
              <a:rPr lang="en-US" dirty="0"/>
              <a:t>This deems the acquisition date of the property to be at this date, which may impact availability of 50% general discount.</a:t>
            </a:r>
          </a:p>
          <a:p>
            <a:endParaRPr lang="en-US" dirty="0"/>
          </a:p>
          <a:p>
            <a:r>
              <a:rPr lang="en-US" dirty="0"/>
              <a:t>The interplay with the six year absence rule can get confusing as well. If the disposal of the dwelling is within the six year period, it is not relevant because the dwelling would be fully exempt anyway.</a:t>
            </a:r>
          </a:p>
          <a:p>
            <a:endParaRPr lang="en-US" dirty="0"/>
          </a:p>
          <a:p>
            <a:r>
              <a:rPr lang="en-AU" b="0" i="0" dirty="0">
                <a:solidFill>
                  <a:srgbClr val="232323"/>
                </a:solidFill>
                <a:effectLst/>
                <a:latin typeface="Fira Sans" panose="020B0503050000020004" pitchFamily="34" charset="0"/>
              </a:rPr>
              <a:t>If the dwelling is sold after the six-year period expires, s </a:t>
            </a:r>
            <a:r>
              <a:rPr lang="en-AU" b="0" i="0" u="none" strike="noStrike" dirty="0">
                <a:solidFill>
                  <a:srgbClr val="005B92"/>
                </a:solidFill>
                <a:effectLst/>
                <a:latin typeface="Fira Sans" panose="020B0503050000020004" pitchFamily="34" charset="0"/>
              </a:rPr>
              <a:t>118-185 </a:t>
            </a:r>
            <a:r>
              <a:rPr lang="en-AU" b="0" i="0" dirty="0">
                <a:solidFill>
                  <a:srgbClr val="232323"/>
                </a:solidFill>
                <a:effectLst/>
                <a:latin typeface="Fira Sans" panose="020B0503050000020004" pitchFamily="34" charset="0"/>
              </a:rPr>
              <a:t>will exclude from the taxable capital gain the proportion of the capital gain that relates to the six-year extended main residence exemption period.</a:t>
            </a:r>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12</a:t>
            </a:fld>
            <a:endParaRPr lang="en-US"/>
          </a:p>
        </p:txBody>
      </p:sp>
    </p:spTree>
    <p:extLst>
      <p:ext uri="{BB962C8B-B14F-4D97-AF65-F5344CB8AC3E}">
        <p14:creationId xmlns:p14="http://schemas.microsoft.com/office/powerpoint/2010/main" val="3219160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Worth noting that…</a:t>
            </a:r>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13</a:t>
            </a:fld>
            <a:endParaRPr lang="en-US"/>
          </a:p>
        </p:txBody>
      </p:sp>
    </p:spTree>
    <p:extLst>
      <p:ext uri="{BB962C8B-B14F-4D97-AF65-F5344CB8AC3E}">
        <p14:creationId xmlns:p14="http://schemas.microsoft.com/office/powerpoint/2010/main" val="206540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rule mentioned earlier is that you need a dwelling to claim the MRE.</a:t>
            </a:r>
          </a:p>
          <a:p>
            <a:endParaRPr lang="en-US" dirty="0"/>
          </a:p>
          <a:p>
            <a:r>
              <a:rPr lang="en-US" dirty="0"/>
              <a:t>Demolition of a dwelling is technically a C1 event, although generally no proceeds are received, and the market value substitution rule does not apply to C1.</a:t>
            </a:r>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20</a:t>
            </a:fld>
            <a:endParaRPr lang="en-US"/>
          </a:p>
        </p:txBody>
      </p:sp>
    </p:spTree>
    <p:extLst>
      <p:ext uri="{BB962C8B-B14F-4D97-AF65-F5344CB8AC3E}">
        <p14:creationId xmlns:p14="http://schemas.microsoft.com/office/powerpoint/2010/main" val="105213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position is that if the taxpayer sells the vacant land, they must account for any capital gain or loss. </a:t>
            </a:r>
          </a:p>
          <a:p>
            <a:endParaRPr lang="en-US" dirty="0"/>
          </a:p>
          <a:p>
            <a:r>
              <a:rPr lang="en-US" dirty="0"/>
              <a:t>If they subdivide, and build multiple properties, they can obtain the MRE exemption again if they later move into that property, but only for that one property.</a:t>
            </a:r>
          </a:p>
          <a:p>
            <a:endParaRPr lang="en-US" dirty="0"/>
          </a:p>
          <a:p>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21</a:t>
            </a:fld>
            <a:endParaRPr lang="en-US"/>
          </a:p>
        </p:txBody>
      </p:sp>
    </p:spTree>
    <p:extLst>
      <p:ext uri="{BB962C8B-B14F-4D97-AF65-F5344CB8AC3E}">
        <p14:creationId xmlns:p14="http://schemas.microsoft.com/office/powerpoint/2010/main" val="1030704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MRE can extend to dwellings passed down through an estate.</a:t>
            </a:r>
          </a:p>
          <a:p>
            <a:endParaRPr lang="en-US" dirty="0"/>
          </a:p>
          <a:p>
            <a:r>
              <a:rPr lang="en-US" dirty="0"/>
              <a:t>Need to be an individual that is a trustee or beneficiary of the estate who is not an excluded foreign resident.</a:t>
            </a:r>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25</a:t>
            </a:fld>
            <a:endParaRPr lang="en-US"/>
          </a:p>
        </p:txBody>
      </p:sp>
    </p:spTree>
    <p:extLst>
      <p:ext uri="{BB962C8B-B14F-4D97-AF65-F5344CB8AC3E}">
        <p14:creationId xmlns:p14="http://schemas.microsoft.com/office/powerpoint/2010/main" val="214091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deceased acquired post CGT asset and it was their main residence prior to their passing: the taxpayer’s ownership interest needs to end within two years from the deceased’s DOD.</a:t>
            </a:r>
          </a:p>
          <a:p>
            <a:endParaRPr lang="en-US" dirty="0"/>
          </a:p>
          <a:p>
            <a:r>
              <a:rPr lang="en-US" dirty="0"/>
              <a:t>PCG 2019/5 allows further time (e.g. will being challenged, life tenancy delays disposal, complexity of deceased estate or other circumstances outside taxpayer’s control).</a:t>
            </a:r>
          </a:p>
        </p:txBody>
      </p:sp>
      <p:sp>
        <p:nvSpPr>
          <p:cNvPr id="4" name="Slide Number Placeholder 3"/>
          <p:cNvSpPr>
            <a:spLocks noGrp="1"/>
          </p:cNvSpPr>
          <p:nvPr>
            <p:ph type="sldNum" sz="quarter" idx="5"/>
          </p:nvPr>
        </p:nvSpPr>
        <p:spPr/>
        <p:txBody>
          <a:bodyPr/>
          <a:lstStyle/>
          <a:p>
            <a:fld id="{E2731FE9-F90D-409B-BFAC-39D681C90CF9}" type="slidenum">
              <a:rPr lang="en-US" smtClean="0"/>
              <a:t>26</a:t>
            </a:fld>
            <a:endParaRPr lang="en-US"/>
          </a:p>
        </p:txBody>
      </p:sp>
    </p:spTree>
    <p:extLst>
      <p:ext uri="{BB962C8B-B14F-4D97-AF65-F5344CB8AC3E}">
        <p14:creationId xmlns:p14="http://schemas.microsoft.com/office/powerpoint/2010/main" val="588170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Extends to testamentary trusts and covers taxpayers who acquire a dwelling as a surviving joint tenant.</a:t>
            </a:r>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28</a:t>
            </a:fld>
            <a:endParaRPr lang="en-US"/>
          </a:p>
        </p:txBody>
      </p:sp>
    </p:spTree>
    <p:extLst>
      <p:ext uri="{BB962C8B-B14F-4D97-AF65-F5344CB8AC3E}">
        <p14:creationId xmlns:p14="http://schemas.microsoft.com/office/powerpoint/2010/main" val="3366719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MRE is also available – I won’t go into the calcs due to time.</a:t>
            </a:r>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29</a:t>
            </a:fld>
            <a:endParaRPr lang="en-US"/>
          </a:p>
        </p:txBody>
      </p:sp>
    </p:spTree>
    <p:extLst>
      <p:ext uri="{BB962C8B-B14F-4D97-AF65-F5344CB8AC3E}">
        <p14:creationId xmlns:p14="http://schemas.microsoft.com/office/powerpoint/2010/main" val="3923120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comment is what about deceased estates where the deceased was using the 6 year absence rule?</a:t>
            </a:r>
          </a:p>
          <a:p>
            <a:endParaRPr lang="en-US" dirty="0"/>
          </a:p>
          <a:p>
            <a:r>
              <a:rPr lang="en-US" dirty="0"/>
              <a:t>Common scenario, you might have an older taxpayer who has moved into a nursing home, and passed away within the 6 year period.</a:t>
            </a:r>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31</a:t>
            </a:fld>
            <a:endParaRPr lang="en-US"/>
          </a:p>
        </p:txBody>
      </p:sp>
    </p:spTree>
    <p:extLst>
      <p:ext uri="{BB962C8B-B14F-4D97-AF65-F5344CB8AC3E}">
        <p14:creationId xmlns:p14="http://schemas.microsoft.com/office/powerpoint/2010/main" val="2021100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2</a:t>
            </a:fld>
            <a:endParaRPr lang="en-US"/>
          </a:p>
        </p:txBody>
      </p:sp>
    </p:spTree>
    <p:extLst>
      <p:ext uri="{BB962C8B-B14F-4D97-AF65-F5344CB8AC3E}">
        <p14:creationId xmlns:p14="http://schemas.microsoft.com/office/powerpoint/2010/main" val="1292054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Arial" panose="020B0604020202020204" pitchFamily="34" charset="0"/>
                <a:ea typeface="Calibri" panose="020F0502020204030204" pitchFamily="34" charset="0"/>
              </a:rPr>
              <a:t>The sale or transfer needs to be on capital account. </a:t>
            </a:r>
          </a:p>
          <a:p>
            <a:pPr>
              <a:lnSpc>
                <a:spcPct val="107000"/>
              </a:lnSpc>
              <a:spcAft>
                <a:spcPts val="800"/>
              </a:spcAft>
            </a:pPr>
            <a:endParaRPr lang="en-AU" sz="1800" kern="100" dirty="0">
              <a:effectLst/>
              <a:latin typeface="Arial" panose="020B0604020202020204" pitchFamily="34" charset="0"/>
              <a:ea typeface="Calibri" panose="020F0502020204030204" pitchFamily="34" charset="0"/>
            </a:endParaRPr>
          </a:p>
          <a:p>
            <a:pPr>
              <a:lnSpc>
                <a:spcPct val="107000"/>
              </a:lnSpc>
              <a:spcAft>
                <a:spcPts val="800"/>
              </a:spcAft>
            </a:pPr>
            <a:r>
              <a:rPr lang="en-AU" sz="1800" kern="100" dirty="0">
                <a:effectLst/>
                <a:latin typeface="Arial" panose="020B0604020202020204" pitchFamily="34" charset="0"/>
                <a:ea typeface="Calibri" panose="020F0502020204030204" pitchFamily="34" charset="0"/>
              </a:rPr>
              <a:t>It is not uncommon for “Mums and Dads” to decide to demolish their existing dwelling and build a new property, or properties, on that land. </a:t>
            </a:r>
          </a:p>
          <a:p>
            <a:pPr>
              <a:lnSpc>
                <a:spcPct val="107000"/>
              </a:lnSpc>
              <a:spcAft>
                <a:spcPts val="800"/>
              </a:spcAft>
            </a:pPr>
            <a:endParaRPr lang="en-AU" sz="1800" kern="100" dirty="0">
              <a:effectLst/>
              <a:latin typeface="Arial" panose="020B0604020202020204" pitchFamily="34" charset="0"/>
              <a:ea typeface="Calibri" panose="020F0502020204030204" pitchFamily="34" charset="0"/>
            </a:endParaRPr>
          </a:p>
          <a:p>
            <a:pPr>
              <a:lnSpc>
                <a:spcPct val="107000"/>
              </a:lnSpc>
              <a:spcAft>
                <a:spcPts val="800"/>
              </a:spcAft>
            </a:pPr>
            <a:r>
              <a:rPr lang="en-AU" sz="1800" kern="100" dirty="0">
                <a:effectLst/>
                <a:latin typeface="Arial" panose="020B0604020202020204" pitchFamily="34" charset="0"/>
                <a:ea typeface="Calibri" panose="020F0502020204030204" pitchFamily="34" charset="0"/>
              </a:rPr>
              <a:t>Depending on the facts and circumstances, those activities may venture beyond the mere realisation of a capital asset and constitute an isolated profit-making transaction or the sale of trading stock.</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Arial" panose="020B0604020202020204" pitchFamily="34" charset="0"/>
                <a:ea typeface="Calibri" panose="020F0502020204030204" pitchFamily="34" charset="0"/>
              </a:rPr>
              <a:t>The CGT MRE is generally only available to Australian tax resident individuals. This means companies and trusts cannot avail of the CGT MRE unless it can be substantiated that those entities are mere legal owners of the dwelling, and the individual is absolutely entitled to the asset.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kern="1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Arial" panose="020B0604020202020204" pitchFamily="34" charset="0"/>
                <a:ea typeface="Calibri" panose="020F0502020204030204" pitchFamily="34" charset="0"/>
              </a:rPr>
              <a:t>Remember that a bare trust does not necessarily enliven absolute entitlement.</a:t>
            </a:r>
            <a:endParaRPr lang="en-AU" sz="1800" kern="100" dirty="0">
              <a:effectLst/>
              <a:latin typeface="Arial" panose="020B0604020202020204" pitchFamily="34" charset="0"/>
              <a:ea typeface="Calibri" panose="020F0502020204030204" pitchFamily="34" charset="0"/>
            </a:endParaRPr>
          </a:p>
          <a:p>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3</a:t>
            </a:fld>
            <a:endParaRPr lang="en-US"/>
          </a:p>
        </p:txBody>
      </p:sp>
    </p:spTree>
    <p:extLst>
      <p:ext uri="{BB962C8B-B14F-4D97-AF65-F5344CB8AC3E}">
        <p14:creationId xmlns:p14="http://schemas.microsoft.com/office/powerpoint/2010/main" val="249912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are looking at claiming a partial MRE, the first thing we need to know is the “total days” in the ownership period. </a:t>
            </a:r>
          </a:p>
          <a:p>
            <a:endParaRPr lang="en-US" dirty="0"/>
          </a:p>
          <a:p>
            <a:r>
              <a:rPr lang="en-US" dirty="0"/>
              <a:t>MRE is available to an individual who acquires their interest in a dwelling because of CGT rollover under 126-A.</a:t>
            </a:r>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4</a:t>
            </a:fld>
            <a:endParaRPr lang="en-US"/>
          </a:p>
        </p:txBody>
      </p:sp>
    </p:spTree>
    <p:extLst>
      <p:ext uri="{BB962C8B-B14F-4D97-AF65-F5344CB8AC3E}">
        <p14:creationId xmlns:p14="http://schemas.microsoft.com/office/powerpoint/2010/main" val="2743672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us know that the MRE applies to adjacent land, and the maximum area of adjacent land covered is 2 hectares less the area immediately under the dwelling.</a:t>
            </a:r>
          </a:p>
          <a:p>
            <a:endParaRPr lang="en-US" dirty="0"/>
          </a:p>
          <a:p>
            <a:r>
              <a:rPr lang="en-AU" dirty="0"/>
              <a:t>Only available to the extent the adjacent land was used for private and domestic purposes.</a:t>
            </a:r>
          </a:p>
          <a:p>
            <a:endParaRPr lang="en-AU" dirty="0"/>
          </a:p>
          <a:p>
            <a:r>
              <a:rPr lang="en-AU" dirty="0"/>
              <a:t>MRE does not apply if the CGT event does not also happen to the dwelling.</a:t>
            </a:r>
          </a:p>
        </p:txBody>
      </p:sp>
      <p:sp>
        <p:nvSpPr>
          <p:cNvPr id="4" name="Slide Number Placeholder 3"/>
          <p:cNvSpPr>
            <a:spLocks noGrp="1"/>
          </p:cNvSpPr>
          <p:nvPr>
            <p:ph type="sldNum" sz="quarter" idx="5"/>
          </p:nvPr>
        </p:nvSpPr>
        <p:spPr/>
        <p:txBody>
          <a:bodyPr/>
          <a:lstStyle/>
          <a:p>
            <a:fld id="{E2731FE9-F90D-409B-BFAC-39D681C90CF9}" type="slidenum">
              <a:rPr lang="en-US" smtClean="0"/>
              <a:t>6</a:t>
            </a:fld>
            <a:endParaRPr lang="en-US"/>
          </a:p>
        </p:txBody>
      </p:sp>
    </p:spTree>
    <p:extLst>
      <p:ext uri="{BB962C8B-B14F-4D97-AF65-F5344CB8AC3E}">
        <p14:creationId xmlns:p14="http://schemas.microsoft.com/office/powerpoint/2010/main" val="2465878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b="0" i="0" u="none" strike="noStrike" baseline="0" dirty="0">
                <a:solidFill>
                  <a:srgbClr val="000000"/>
                </a:solidFill>
                <a:latin typeface="Arial" panose="020B0604020202020204" pitchFamily="34" charset="0"/>
              </a:rPr>
              <a:t>A primary producer may need to assess which portion of the land qualifies as “adjacent land” as well as whether any other CGT concessions apply. </a:t>
            </a:r>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7</a:t>
            </a:fld>
            <a:endParaRPr lang="en-US"/>
          </a:p>
        </p:txBody>
      </p:sp>
    </p:spTree>
    <p:extLst>
      <p:ext uri="{BB962C8B-B14F-4D97-AF65-F5344CB8AC3E}">
        <p14:creationId xmlns:p14="http://schemas.microsoft.com/office/powerpoint/2010/main" val="196232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8</a:t>
            </a:fld>
            <a:endParaRPr lang="en-US"/>
          </a:p>
        </p:txBody>
      </p:sp>
    </p:spTree>
    <p:extLst>
      <p:ext uri="{BB962C8B-B14F-4D97-AF65-F5344CB8AC3E}">
        <p14:creationId xmlns:p14="http://schemas.microsoft.com/office/powerpoint/2010/main" val="593386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9</a:t>
            </a:fld>
            <a:endParaRPr lang="en-US"/>
          </a:p>
        </p:txBody>
      </p:sp>
    </p:spTree>
    <p:extLst>
      <p:ext uri="{BB962C8B-B14F-4D97-AF65-F5344CB8AC3E}">
        <p14:creationId xmlns:p14="http://schemas.microsoft.com/office/powerpoint/2010/main" val="1309767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7540" lvl="3" indent="0">
              <a:lnSpc>
                <a:spcPct val="107000"/>
              </a:lnSpc>
              <a:buFont typeface="Symbol" panose="05050102010706020507" pitchFamily="18" charset="2"/>
              <a:buNone/>
            </a:pPr>
            <a:r>
              <a:rPr lang="en-AU" kern="100" dirty="0">
                <a:effectLst/>
                <a:latin typeface="Arial" panose="020B0604020202020204" pitchFamily="34" charset="0"/>
                <a:ea typeface="Calibri" panose="020F0502020204030204" pitchFamily="34" charset="0"/>
              </a:rPr>
              <a:t>Be weary of those who live in their dwelling and</a:t>
            </a:r>
          </a:p>
          <a:p>
            <a:pPr marL="730440" lvl="3" indent="-342900">
              <a:lnSpc>
                <a:spcPct val="107000"/>
              </a:lnSpc>
              <a:buFont typeface="Symbol" panose="05050102010706020507" pitchFamily="18" charset="2"/>
              <a:buChar char=""/>
            </a:pPr>
            <a:r>
              <a:rPr lang="en-AU" kern="100" dirty="0">
                <a:effectLst/>
                <a:latin typeface="Arial" panose="020B0604020202020204" pitchFamily="34" charset="0"/>
                <a:ea typeface="Calibri" panose="020F0502020204030204" pitchFamily="34" charset="0"/>
              </a:rPr>
              <a:t>carry on a business;</a:t>
            </a:r>
          </a:p>
          <a:p>
            <a:pPr marL="730440" lvl="3" indent="-342900">
              <a:lnSpc>
                <a:spcPct val="107000"/>
              </a:lnSpc>
              <a:buFont typeface="Symbol" panose="05050102010706020507" pitchFamily="18" charset="2"/>
              <a:buChar char=""/>
            </a:pPr>
            <a:r>
              <a:rPr lang="en-AU" kern="100" dirty="0">
                <a:effectLst/>
                <a:latin typeface="Arial" panose="020B0604020202020204" pitchFamily="34" charset="0"/>
                <a:ea typeface="Calibri" panose="020F0502020204030204" pitchFamily="34" charset="0"/>
              </a:rPr>
              <a:t>lease a room in the dwelling; or</a:t>
            </a:r>
          </a:p>
          <a:p>
            <a:pPr marL="730440" lvl="3" indent="-342900">
              <a:lnSpc>
                <a:spcPct val="107000"/>
              </a:lnSpc>
              <a:spcAft>
                <a:spcPts val="800"/>
              </a:spcAft>
              <a:buFont typeface="Symbol" panose="05050102010706020507" pitchFamily="18" charset="2"/>
              <a:buChar char=""/>
            </a:pPr>
            <a:r>
              <a:rPr lang="en-AU" kern="100" dirty="0">
                <a:effectLst/>
                <a:latin typeface="Arial" panose="020B0604020202020204" pitchFamily="34" charset="0"/>
                <a:ea typeface="Calibri" panose="020F0502020204030204" pitchFamily="34" charset="0"/>
              </a:rPr>
              <a:t>allow guests to stay via platforms like Airbnb</a:t>
            </a:r>
            <a:endParaRPr lang="en-AU" dirty="0"/>
          </a:p>
        </p:txBody>
      </p:sp>
      <p:sp>
        <p:nvSpPr>
          <p:cNvPr id="4" name="Slide Number Placeholder 3"/>
          <p:cNvSpPr>
            <a:spLocks noGrp="1"/>
          </p:cNvSpPr>
          <p:nvPr>
            <p:ph type="sldNum" sz="quarter" idx="5"/>
          </p:nvPr>
        </p:nvSpPr>
        <p:spPr/>
        <p:txBody>
          <a:bodyPr/>
          <a:lstStyle/>
          <a:p>
            <a:fld id="{E2731FE9-F90D-409B-BFAC-39D681C90CF9}" type="slidenum">
              <a:rPr lang="en-US" smtClean="0"/>
              <a:t>11</a:t>
            </a:fld>
            <a:endParaRPr lang="en-US"/>
          </a:p>
        </p:txBody>
      </p:sp>
    </p:spTree>
    <p:extLst>
      <p:ext uri="{BB962C8B-B14F-4D97-AF65-F5344CB8AC3E}">
        <p14:creationId xmlns:p14="http://schemas.microsoft.com/office/powerpoint/2010/main" val="8238194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13.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5.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Master" Target="../slideMasters/slideMaster1.xml"/><Relationship Id="rId4" Type="http://schemas.openxmlformats.org/officeDocument/2006/relationships/image" Target="../media/image4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9CF3DC-7D77-48A3-A19A-BD874E5C82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Graphic 6">
            <a:extLst>
              <a:ext uri="{FF2B5EF4-FFF2-40B4-BE49-F238E27FC236}">
                <a16:creationId xmlns:a16="http://schemas.microsoft.com/office/drawing/2014/main" id="{4A07B554-83E7-4D6E-A081-C677CD3B3A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9327"/>
          <a:stretch/>
        </p:blipFill>
        <p:spPr>
          <a:xfrm rot="5400000">
            <a:off x="2828520" y="-2593572"/>
            <a:ext cx="6573059" cy="11760203"/>
          </a:xfrm>
          <a:prstGeom prst="rect">
            <a:avLst/>
          </a:prstGeom>
        </p:spPr>
      </p:pic>
      <p:sp>
        <p:nvSpPr>
          <p:cNvPr id="8" name="TextBox 7">
            <a:extLst>
              <a:ext uri="{FF2B5EF4-FFF2-40B4-BE49-F238E27FC236}">
                <a16:creationId xmlns:a16="http://schemas.microsoft.com/office/drawing/2014/main" id="{77C370D4-7982-4B64-A1DF-5D5E8F09C8BC}"/>
              </a:ext>
            </a:extLst>
          </p:cNvPr>
          <p:cNvSpPr txBox="1"/>
          <p:nvPr userDrawn="1"/>
        </p:nvSpPr>
        <p:spPr>
          <a:xfrm>
            <a:off x="7169150" y="1052423"/>
            <a:ext cx="4337050" cy="307777"/>
          </a:xfrm>
          <a:prstGeom prst="rect">
            <a:avLst/>
          </a:prstGeom>
          <a:noFill/>
        </p:spPr>
        <p:txBody>
          <a:bodyPr wrap="square" rtlCol="0">
            <a:spAutoFit/>
          </a:bodyPr>
          <a:lstStyle/>
          <a:p>
            <a:pPr algn="r"/>
            <a:r>
              <a:rPr lang="en-US" sz="1400" b="1" dirty="0"/>
              <a:t>Smart decisions. Lasting value</a:t>
            </a:r>
            <a:endParaRPr lang="en-AU" sz="1400" b="1" dirty="0"/>
          </a:p>
        </p:txBody>
      </p:sp>
      <p:pic>
        <p:nvPicPr>
          <p:cNvPr id="9" name="Graphic 8">
            <a:extLst>
              <a:ext uri="{FF2B5EF4-FFF2-40B4-BE49-F238E27FC236}">
                <a16:creationId xmlns:a16="http://schemas.microsoft.com/office/drawing/2014/main" id="{F7C2B796-EA86-48F7-A527-D2316B5A98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12800" y="614286"/>
            <a:ext cx="2933700" cy="825475"/>
          </a:xfrm>
          <a:prstGeom prst="rect">
            <a:avLst/>
          </a:prstGeom>
        </p:spPr>
      </p:pic>
    </p:spTree>
    <p:extLst>
      <p:ext uri="{BB962C8B-B14F-4D97-AF65-F5344CB8AC3E}">
        <p14:creationId xmlns:p14="http://schemas.microsoft.com/office/powerpoint/2010/main" val="189021628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9_Title Slide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C6E81-C82A-43D5-B50C-268625DB506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F72574A0-8E04-4416-B903-20FD9E32BD6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9327"/>
          <a:stretch/>
        </p:blipFill>
        <p:spPr>
          <a:xfrm rot="5400000">
            <a:off x="2828520" y="-2593572"/>
            <a:ext cx="6573059" cy="11760203"/>
          </a:xfrm>
          <a:prstGeom prst="rect">
            <a:avLst/>
          </a:prstGeom>
        </p:spPr>
      </p:pic>
      <p:pic>
        <p:nvPicPr>
          <p:cNvPr id="9" name="Graphic 8">
            <a:extLst>
              <a:ext uri="{FF2B5EF4-FFF2-40B4-BE49-F238E27FC236}">
                <a16:creationId xmlns:a16="http://schemas.microsoft.com/office/drawing/2014/main" id="{4C5C1A71-CA31-498C-B561-223AF07BAF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12800" y="614286"/>
            <a:ext cx="2933700" cy="825475"/>
          </a:xfrm>
          <a:prstGeom prst="rect">
            <a:avLst/>
          </a:prstGeom>
        </p:spPr>
      </p:pic>
      <p:sp>
        <p:nvSpPr>
          <p:cNvPr id="11" name="TextBox 10">
            <a:extLst>
              <a:ext uri="{FF2B5EF4-FFF2-40B4-BE49-F238E27FC236}">
                <a16:creationId xmlns:a16="http://schemas.microsoft.com/office/drawing/2014/main" id="{7215E75B-281C-43DC-A2F2-E7E8257CE1FF}"/>
              </a:ext>
            </a:extLst>
          </p:cNvPr>
          <p:cNvSpPr txBox="1"/>
          <p:nvPr userDrawn="1"/>
        </p:nvSpPr>
        <p:spPr>
          <a:xfrm>
            <a:off x="7169150" y="1052423"/>
            <a:ext cx="4337050" cy="307777"/>
          </a:xfrm>
          <a:prstGeom prst="rect">
            <a:avLst/>
          </a:prstGeom>
          <a:noFill/>
        </p:spPr>
        <p:txBody>
          <a:bodyPr wrap="square" rtlCol="0">
            <a:spAutoFit/>
          </a:bodyPr>
          <a:lstStyle/>
          <a:p>
            <a:pPr algn="r"/>
            <a:r>
              <a:rPr lang="en-US" sz="1400" b="1" dirty="0"/>
              <a:t>Smart decisions. Lasting value</a:t>
            </a:r>
            <a:endParaRPr lang="en-AU" sz="1400" b="1" dirty="0"/>
          </a:p>
        </p:txBody>
      </p:sp>
    </p:spTree>
    <p:extLst>
      <p:ext uri="{BB962C8B-B14F-4D97-AF65-F5344CB8AC3E}">
        <p14:creationId xmlns:p14="http://schemas.microsoft.com/office/powerpoint/2010/main" val="37894203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_Content">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D266D3B3-9AEE-47CC-BAB4-AADE58394CE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325"/>
          <a:stretch/>
        </p:blipFill>
        <p:spPr>
          <a:xfrm rot="5400000">
            <a:off x="2828518" y="-2593572"/>
            <a:ext cx="6573059" cy="11760203"/>
          </a:xfrm>
          <a:prstGeom prst="rect">
            <a:avLst/>
          </a:prstGeom>
        </p:spPr>
      </p:pic>
      <p:pic>
        <p:nvPicPr>
          <p:cNvPr id="13" name="Graphic 12">
            <a:extLst>
              <a:ext uri="{FF2B5EF4-FFF2-40B4-BE49-F238E27FC236}">
                <a16:creationId xmlns:a16="http://schemas.microsoft.com/office/drawing/2014/main" id="{277D6CF9-8C9F-482F-BEB1-1CC7675554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2800" y="6211299"/>
            <a:ext cx="1687384" cy="474791"/>
          </a:xfrm>
          <a:prstGeom prst="rect">
            <a:avLst/>
          </a:prstGeom>
        </p:spPr>
      </p:pic>
      <p:sp>
        <p:nvSpPr>
          <p:cNvPr id="14" name="Text Placeholder 7">
            <a:extLst>
              <a:ext uri="{FF2B5EF4-FFF2-40B4-BE49-F238E27FC236}">
                <a16:creationId xmlns:a16="http://schemas.microsoft.com/office/drawing/2014/main" id="{36CEEB6C-EFBA-4ED0-B603-7C8A58248EEF}"/>
              </a:ext>
            </a:extLst>
          </p:cNvPr>
          <p:cNvSpPr>
            <a:spLocks noGrp="1"/>
          </p:cNvSpPr>
          <p:nvPr>
            <p:ph type="body" sz="quarter" idx="10"/>
          </p:nvPr>
        </p:nvSpPr>
        <p:spPr>
          <a:xfrm>
            <a:off x="812800" y="1652356"/>
            <a:ext cx="10887200" cy="4201303"/>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19344F39-4AE7-43EA-B284-011A44285DD0}"/>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8" name="TextBox 7">
            <a:extLst>
              <a:ext uri="{FF2B5EF4-FFF2-40B4-BE49-F238E27FC236}">
                <a16:creationId xmlns:a16="http://schemas.microsoft.com/office/drawing/2014/main" id="{E38F25A8-1156-44A8-A231-E67F72469599}"/>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A63F4337-9024-46A4-9B5F-411571539C72}"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
        <p:nvSpPr>
          <p:cNvPr id="16" name="Title 1">
            <a:extLst>
              <a:ext uri="{FF2B5EF4-FFF2-40B4-BE49-F238E27FC236}">
                <a16:creationId xmlns:a16="http://schemas.microsoft.com/office/drawing/2014/main" id="{FBEBAC76-4DD9-451C-B37D-B5D8AF604701}"/>
              </a:ext>
            </a:extLst>
          </p:cNvPr>
          <p:cNvSpPr>
            <a:spLocks noGrp="1"/>
          </p:cNvSpPr>
          <p:nvPr>
            <p:ph type="title"/>
          </p:nvPr>
        </p:nvSpPr>
        <p:spPr>
          <a:xfrm>
            <a:off x="812800" y="513991"/>
            <a:ext cx="10887200" cy="925065"/>
          </a:xfrm>
          <a:prstGeom prst="rect">
            <a:avLst/>
          </a:prstGeom>
        </p:spPr>
        <p:txBody>
          <a:bodyPr/>
          <a:lstStyle>
            <a:lvl1pPr>
              <a:defRPr sz="4400" b="1">
                <a:solidFill>
                  <a:schemeClr val="tx1"/>
                </a:solidFill>
              </a:defRPr>
            </a:lvl1pPr>
          </a:lstStyle>
          <a:p>
            <a:r>
              <a:rPr lang="en-US" dirty="0"/>
              <a:t>Click to edit Master title style</a:t>
            </a:r>
          </a:p>
        </p:txBody>
      </p:sp>
      <p:pic>
        <p:nvPicPr>
          <p:cNvPr id="10" name="Graphic 9">
            <a:extLst>
              <a:ext uri="{FF2B5EF4-FFF2-40B4-BE49-F238E27FC236}">
                <a16:creationId xmlns:a16="http://schemas.microsoft.com/office/drawing/2014/main" id="{CE1A0AF1-4F33-462B-BF06-8D5E1C89766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2800" y="6211299"/>
            <a:ext cx="1687384" cy="474791"/>
          </a:xfrm>
          <a:prstGeom prst="rect">
            <a:avLst/>
          </a:prstGeom>
        </p:spPr>
      </p:pic>
      <p:sp>
        <p:nvSpPr>
          <p:cNvPr id="11" name="TextBox 10">
            <a:extLst>
              <a:ext uri="{FF2B5EF4-FFF2-40B4-BE49-F238E27FC236}">
                <a16:creationId xmlns:a16="http://schemas.microsoft.com/office/drawing/2014/main" id="{0D35C89D-430D-4BAB-91FC-D2DD42A47294}"/>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Tree>
    <p:extLst>
      <p:ext uri="{BB962C8B-B14F-4D97-AF65-F5344CB8AC3E}">
        <p14:creationId xmlns:p14="http://schemas.microsoft.com/office/powerpoint/2010/main" val="2710518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7D6CF9-8C9F-482F-BEB1-1CC7675554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2800" y="6211299"/>
            <a:ext cx="1687384" cy="474791"/>
          </a:xfrm>
          <a:prstGeom prst="rect">
            <a:avLst/>
          </a:prstGeom>
        </p:spPr>
      </p:pic>
      <p:sp>
        <p:nvSpPr>
          <p:cNvPr id="14" name="Text Placeholder 7">
            <a:extLst>
              <a:ext uri="{FF2B5EF4-FFF2-40B4-BE49-F238E27FC236}">
                <a16:creationId xmlns:a16="http://schemas.microsoft.com/office/drawing/2014/main" id="{36CEEB6C-EFBA-4ED0-B603-7C8A58248EEF}"/>
              </a:ext>
            </a:extLst>
          </p:cNvPr>
          <p:cNvSpPr>
            <a:spLocks noGrp="1"/>
          </p:cNvSpPr>
          <p:nvPr>
            <p:ph type="body" sz="quarter" idx="10"/>
          </p:nvPr>
        </p:nvSpPr>
        <p:spPr>
          <a:xfrm>
            <a:off x="812800" y="1652356"/>
            <a:ext cx="10887200" cy="4201303"/>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19344F39-4AE7-43EA-B284-011A44285DD0}"/>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16" name="Title 1">
            <a:extLst>
              <a:ext uri="{FF2B5EF4-FFF2-40B4-BE49-F238E27FC236}">
                <a16:creationId xmlns:a16="http://schemas.microsoft.com/office/drawing/2014/main" id="{FBEBAC76-4DD9-451C-B37D-B5D8AF604701}"/>
              </a:ext>
            </a:extLst>
          </p:cNvPr>
          <p:cNvSpPr>
            <a:spLocks noGrp="1"/>
          </p:cNvSpPr>
          <p:nvPr>
            <p:ph type="title"/>
          </p:nvPr>
        </p:nvSpPr>
        <p:spPr>
          <a:xfrm>
            <a:off x="812800" y="513991"/>
            <a:ext cx="10887200" cy="925065"/>
          </a:xfrm>
          <a:prstGeom prst="rect">
            <a:avLst/>
          </a:prstGeom>
        </p:spPr>
        <p:txBody>
          <a:bodyPr/>
          <a:lstStyle>
            <a:lvl1pPr>
              <a:defRPr sz="4400" b="1">
                <a:solidFill>
                  <a:schemeClr val="tx1"/>
                </a:solidFill>
              </a:defRPr>
            </a:lvl1pPr>
          </a:lstStyle>
          <a:p>
            <a:r>
              <a:rPr lang="en-US" dirty="0"/>
              <a:t>Click to edit Master title style</a:t>
            </a:r>
          </a:p>
        </p:txBody>
      </p:sp>
      <p:sp>
        <p:nvSpPr>
          <p:cNvPr id="9" name="TextBox 8">
            <a:extLst>
              <a:ext uri="{FF2B5EF4-FFF2-40B4-BE49-F238E27FC236}">
                <a16:creationId xmlns:a16="http://schemas.microsoft.com/office/drawing/2014/main" id="{71938440-2CBA-4AC2-8BB0-3267C977DB66}"/>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FAC10ABA-AA33-45C2-BD25-C97F1B299D28}"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518338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p:bg>
      <p:bgPr>
        <a:solidFill>
          <a:schemeClr val="bg1"/>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61AF6907-FB06-4796-8315-FC50E2E0BD46}"/>
              </a:ext>
            </a:extLst>
          </p:cNvPr>
          <p:cNvSpPr>
            <a:spLocks noGrp="1"/>
          </p:cNvSpPr>
          <p:nvPr>
            <p:ph type="body" sz="quarter" idx="3"/>
          </p:nvPr>
        </p:nvSpPr>
        <p:spPr>
          <a:xfrm>
            <a:off x="4649178" y="1752600"/>
            <a:ext cx="3654254" cy="307777"/>
          </a:xfrm>
          <a:prstGeom prst="rect">
            <a:avLst/>
          </a:prstGeo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11" name="Content Placeholder 5">
            <a:extLst>
              <a:ext uri="{FF2B5EF4-FFF2-40B4-BE49-F238E27FC236}">
                <a16:creationId xmlns:a16="http://schemas.microsoft.com/office/drawing/2014/main" id="{C1C73BDF-E8CF-4211-8AD9-8183D9B007C1}"/>
              </a:ext>
            </a:extLst>
          </p:cNvPr>
          <p:cNvSpPr>
            <a:spLocks noGrp="1"/>
          </p:cNvSpPr>
          <p:nvPr>
            <p:ph sz="quarter" idx="4"/>
          </p:nvPr>
        </p:nvSpPr>
        <p:spPr>
          <a:xfrm>
            <a:off x="4649178" y="2171211"/>
            <a:ext cx="3654254" cy="3687083"/>
          </a:xfrm>
          <a:prstGeom prst="rect">
            <a:avLst/>
          </a:prstGeom>
        </p:spPr>
        <p:txBody>
          <a:bodyPr/>
          <a:lstStyle>
            <a:lvl1pPr>
              <a:defRPr sz="1800"/>
            </a:lvl1pPr>
            <a:lvl2pPr>
              <a:defRPr sz="1800"/>
            </a:lvl2pPr>
            <a:lvl3pPr>
              <a:defRPr sz="1800"/>
            </a:lvl3pPr>
            <a:lvl4pPr>
              <a:defRPr sz="1800"/>
            </a:lvl4pPr>
            <a:lvl5pPr>
              <a:defRPr sz="18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1">
            <a:extLst>
              <a:ext uri="{FF2B5EF4-FFF2-40B4-BE49-F238E27FC236}">
                <a16:creationId xmlns:a16="http://schemas.microsoft.com/office/drawing/2014/main" id="{CDAE9A7A-828C-4A6F-B1BC-0AFF32B8D893}"/>
              </a:ext>
            </a:extLst>
          </p:cNvPr>
          <p:cNvSpPr>
            <a:spLocks noGrp="1"/>
          </p:cNvSpPr>
          <p:nvPr>
            <p:ph type="title"/>
          </p:nvPr>
        </p:nvSpPr>
        <p:spPr>
          <a:xfrm>
            <a:off x="812800" y="513991"/>
            <a:ext cx="10887200" cy="925065"/>
          </a:xfrm>
          <a:prstGeom prst="rect">
            <a:avLst/>
          </a:prstGeom>
        </p:spPr>
        <p:txBody>
          <a:bodyPr/>
          <a:lstStyle>
            <a:lvl1pPr>
              <a:defRPr sz="4400" b="1">
                <a:solidFill>
                  <a:schemeClr val="tx1"/>
                </a:solidFill>
              </a:defRPr>
            </a:lvl1pPr>
          </a:lstStyle>
          <a:p>
            <a:r>
              <a:rPr lang="en-US" dirty="0"/>
              <a:t>Click to edit Master title style</a:t>
            </a:r>
          </a:p>
        </p:txBody>
      </p:sp>
      <p:sp>
        <p:nvSpPr>
          <p:cNvPr id="24" name="Text Placeholder 4">
            <a:extLst>
              <a:ext uri="{FF2B5EF4-FFF2-40B4-BE49-F238E27FC236}">
                <a16:creationId xmlns:a16="http://schemas.microsoft.com/office/drawing/2014/main" id="{73450683-0712-41EA-A224-6B5ABA775C1A}"/>
              </a:ext>
            </a:extLst>
          </p:cNvPr>
          <p:cNvSpPr>
            <a:spLocks noGrp="1"/>
          </p:cNvSpPr>
          <p:nvPr>
            <p:ph type="body" sz="quarter" idx="10"/>
          </p:nvPr>
        </p:nvSpPr>
        <p:spPr>
          <a:xfrm>
            <a:off x="816146" y="1747964"/>
            <a:ext cx="3654254" cy="307777"/>
          </a:xfrm>
          <a:prstGeom prst="rect">
            <a:avLst/>
          </a:prstGeo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5" name="Content Placeholder 5">
            <a:extLst>
              <a:ext uri="{FF2B5EF4-FFF2-40B4-BE49-F238E27FC236}">
                <a16:creationId xmlns:a16="http://schemas.microsoft.com/office/drawing/2014/main" id="{8539BC2A-51D4-46C3-BDA1-8875507C9FDC}"/>
              </a:ext>
            </a:extLst>
          </p:cNvPr>
          <p:cNvSpPr>
            <a:spLocks noGrp="1"/>
          </p:cNvSpPr>
          <p:nvPr>
            <p:ph sz="quarter" idx="11"/>
          </p:nvPr>
        </p:nvSpPr>
        <p:spPr>
          <a:xfrm>
            <a:off x="816146" y="2166575"/>
            <a:ext cx="3654254" cy="3687083"/>
          </a:xfrm>
          <a:prstGeom prst="rect">
            <a:avLst/>
          </a:prstGeom>
        </p:spPr>
        <p:txBody>
          <a:bodyPr/>
          <a:lstStyle>
            <a:lvl1pPr>
              <a:defRPr sz="1800"/>
            </a:lvl1pPr>
            <a:lvl2pPr>
              <a:defRPr sz="1800"/>
            </a:lvl2pPr>
            <a:lvl3pPr>
              <a:defRPr sz="1800"/>
            </a:lvl3pPr>
            <a:lvl4pPr>
              <a:defRPr sz="1800"/>
            </a:lvl4pPr>
            <a:lvl5pPr>
              <a:defRPr sz="18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Graphic 11">
            <a:extLst>
              <a:ext uri="{FF2B5EF4-FFF2-40B4-BE49-F238E27FC236}">
                <a16:creationId xmlns:a16="http://schemas.microsoft.com/office/drawing/2014/main" id="{25FAD9C8-7ABD-412C-9EDA-FB7486853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2800" y="6211299"/>
            <a:ext cx="1687384" cy="474791"/>
          </a:xfrm>
          <a:prstGeom prst="rect">
            <a:avLst/>
          </a:prstGeom>
        </p:spPr>
      </p:pic>
      <p:sp>
        <p:nvSpPr>
          <p:cNvPr id="13" name="TextBox 12">
            <a:extLst>
              <a:ext uri="{FF2B5EF4-FFF2-40B4-BE49-F238E27FC236}">
                <a16:creationId xmlns:a16="http://schemas.microsoft.com/office/drawing/2014/main" id="{6AC300DB-7055-4DA1-A6EF-9B00D8F2AA4A}"/>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pic>
        <p:nvPicPr>
          <p:cNvPr id="15" name="Graphic 14">
            <a:extLst>
              <a:ext uri="{FF2B5EF4-FFF2-40B4-BE49-F238E27FC236}">
                <a16:creationId xmlns:a16="http://schemas.microsoft.com/office/drawing/2014/main" id="{2637EE46-8C14-4B30-9A45-D1440E32081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21662" b="31699"/>
          <a:stretch/>
        </p:blipFill>
        <p:spPr>
          <a:xfrm>
            <a:off x="7078859" y="143933"/>
            <a:ext cx="5113141" cy="6714067"/>
          </a:xfrm>
          <a:prstGeom prst="rect">
            <a:avLst/>
          </a:prstGeom>
        </p:spPr>
      </p:pic>
      <p:sp>
        <p:nvSpPr>
          <p:cNvPr id="16" name="TextBox 15">
            <a:extLst>
              <a:ext uri="{FF2B5EF4-FFF2-40B4-BE49-F238E27FC236}">
                <a16:creationId xmlns:a16="http://schemas.microsoft.com/office/drawing/2014/main" id="{4D08A050-5A6D-4752-AB42-BAE10E688FF5}"/>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0BADD1A3-F39A-4A51-9E88-B5100785C0D1}"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391456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p:bg>
      <p:bgPr>
        <a:solidFill>
          <a:schemeClr val="bg1"/>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DAE9A7A-828C-4A6F-B1BC-0AFF32B8D893}"/>
              </a:ext>
            </a:extLst>
          </p:cNvPr>
          <p:cNvSpPr>
            <a:spLocks noGrp="1"/>
          </p:cNvSpPr>
          <p:nvPr>
            <p:ph type="title"/>
          </p:nvPr>
        </p:nvSpPr>
        <p:spPr>
          <a:xfrm>
            <a:off x="812800" y="513991"/>
            <a:ext cx="10887200" cy="925065"/>
          </a:xfrm>
          <a:prstGeom prst="rect">
            <a:avLst/>
          </a:prstGeom>
        </p:spPr>
        <p:txBody>
          <a:bodyPr/>
          <a:lstStyle>
            <a:lvl1pPr>
              <a:defRPr sz="4400" b="1">
                <a:solidFill>
                  <a:schemeClr val="tx1"/>
                </a:solidFill>
              </a:defRPr>
            </a:lvl1pPr>
          </a:lstStyle>
          <a:p>
            <a:r>
              <a:rPr lang="en-US" dirty="0"/>
              <a:t>Click to edit Master title style</a:t>
            </a:r>
          </a:p>
        </p:txBody>
      </p:sp>
      <p:sp>
        <p:nvSpPr>
          <p:cNvPr id="24" name="Text Placeholder 4">
            <a:extLst>
              <a:ext uri="{FF2B5EF4-FFF2-40B4-BE49-F238E27FC236}">
                <a16:creationId xmlns:a16="http://schemas.microsoft.com/office/drawing/2014/main" id="{73450683-0712-41EA-A224-6B5ABA775C1A}"/>
              </a:ext>
            </a:extLst>
          </p:cNvPr>
          <p:cNvSpPr>
            <a:spLocks noGrp="1"/>
          </p:cNvSpPr>
          <p:nvPr>
            <p:ph type="body" sz="quarter" idx="10"/>
          </p:nvPr>
        </p:nvSpPr>
        <p:spPr>
          <a:xfrm>
            <a:off x="816146" y="1747964"/>
            <a:ext cx="10883854" cy="307777"/>
          </a:xfrm>
          <a:prstGeom prst="rect">
            <a:avLst/>
          </a:prstGeo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5" name="Content Placeholder 5">
            <a:extLst>
              <a:ext uri="{FF2B5EF4-FFF2-40B4-BE49-F238E27FC236}">
                <a16:creationId xmlns:a16="http://schemas.microsoft.com/office/drawing/2014/main" id="{8539BC2A-51D4-46C3-BDA1-8875507C9FDC}"/>
              </a:ext>
            </a:extLst>
          </p:cNvPr>
          <p:cNvSpPr>
            <a:spLocks noGrp="1"/>
          </p:cNvSpPr>
          <p:nvPr>
            <p:ph sz="quarter" idx="11"/>
          </p:nvPr>
        </p:nvSpPr>
        <p:spPr>
          <a:xfrm>
            <a:off x="816146" y="2166575"/>
            <a:ext cx="10883854" cy="1217975"/>
          </a:xfrm>
          <a:prstGeom prst="rect">
            <a:avLst/>
          </a:prstGeom>
        </p:spPr>
        <p:txBody>
          <a:bodyPr/>
          <a:lstStyle>
            <a:lvl1pPr>
              <a:defRPr sz="1800"/>
            </a:lvl1pPr>
            <a:lvl2pPr>
              <a:defRPr sz="1800"/>
            </a:lvl2pPr>
            <a:lvl3pPr>
              <a:defRPr sz="1800"/>
            </a:lvl3pPr>
            <a:lvl4pPr>
              <a:defRPr sz="1800"/>
            </a:lvl4pPr>
            <a:lvl5pPr>
              <a:defRPr sz="18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p:txBody>
      </p:sp>
      <p:pic>
        <p:nvPicPr>
          <p:cNvPr id="12" name="Graphic 11">
            <a:extLst>
              <a:ext uri="{FF2B5EF4-FFF2-40B4-BE49-F238E27FC236}">
                <a16:creationId xmlns:a16="http://schemas.microsoft.com/office/drawing/2014/main" id="{25FAD9C8-7ABD-412C-9EDA-FB7486853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2800" y="6211299"/>
            <a:ext cx="1687384" cy="474791"/>
          </a:xfrm>
          <a:prstGeom prst="rect">
            <a:avLst/>
          </a:prstGeom>
        </p:spPr>
      </p:pic>
      <p:sp>
        <p:nvSpPr>
          <p:cNvPr id="13" name="TextBox 12">
            <a:extLst>
              <a:ext uri="{FF2B5EF4-FFF2-40B4-BE49-F238E27FC236}">
                <a16:creationId xmlns:a16="http://schemas.microsoft.com/office/drawing/2014/main" id="{6AC300DB-7055-4DA1-A6EF-9B00D8F2AA4A}"/>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2" name="Rectangle 1">
            <a:extLst>
              <a:ext uri="{FF2B5EF4-FFF2-40B4-BE49-F238E27FC236}">
                <a16:creationId xmlns:a16="http://schemas.microsoft.com/office/drawing/2014/main" id="{494819F9-049A-40F7-85AC-68C370651447}"/>
              </a:ext>
            </a:extLst>
          </p:cNvPr>
          <p:cNvSpPr/>
          <p:nvPr userDrawn="1"/>
        </p:nvSpPr>
        <p:spPr>
          <a:xfrm>
            <a:off x="0" y="3663950"/>
            <a:ext cx="12192000" cy="31940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824E497A-266D-47C9-BB7F-02E6B8613A2E}"/>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bg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bg1"/>
              </a:solidFill>
              <a:effectLst/>
              <a:latin typeface="Arial" pitchFamily="34" charset="0"/>
              <a:ea typeface="+mn-ea"/>
              <a:cs typeface="Arial" pitchFamily="34" charset="0"/>
            </a:endParaRPr>
          </a:p>
        </p:txBody>
      </p:sp>
      <p:pic>
        <p:nvPicPr>
          <p:cNvPr id="18" name="Graphic 17">
            <a:extLst>
              <a:ext uri="{FF2B5EF4-FFF2-40B4-BE49-F238E27FC236}">
                <a16:creationId xmlns:a16="http://schemas.microsoft.com/office/drawing/2014/main" id="{22C51486-A6C8-4E8F-8A39-3CBBB1E4DA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2800" y="6211300"/>
            <a:ext cx="1687384" cy="474791"/>
          </a:xfrm>
          <a:prstGeom prst="rect">
            <a:avLst/>
          </a:prstGeom>
        </p:spPr>
      </p:pic>
      <p:pic>
        <p:nvPicPr>
          <p:cNvPr id="21" name="Graphic 20">
            <a:extLst>
              <a:ext uri="{FF2B5EF4-FFF2-40B4-BE49-F238E27FC236}">
                <a16:creationId xmlns:a16="http://schemas.microsoft.com/office/drawing/2014/main" id="{15EB7143-42D2-4323-88A8-DFCDACF8A2F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5309" r="-1"/>
          <a:stretch/>
        </p:blipFill>
        <p:spPr>
          <a:xfrm rot="5400000">
            <a:off x="4701769" y="-720322"/>
            <a:ext cx="2826559" cy="11760203"/>
          </a:xfrm>
          <a:prstGeom prst="rect">
            <a:avLst/>
          </a:prstGeom>
        </p:spPr>
      </p:pic>
      <p:sp>
        <p:nvSpPr>
          <p:cNvPr id="22" name="Text Placeholder 4">
            <a:extLst>
              <a:ext uri="{FF2B5EF4-FFF2-40B4-BE49-F238E27FC236}">
                <a16:creationId xmlns:a16="http://schemas.microsoft.com/office/drawing/2014/main" id="{86AB24C4-DF51-429B-8619-93C9B313627E}"/>
              </a:ext>
            </a:extLst>
          </p:cNvPr>
          <p:cNvSpPr>
            <a:spLocks noGrp="1"/>
          </p:cNvSpPr>
          <p:nvPr userDrawn="1">
            <p:ph type="body" sz="quarter" idx="12"/>
          </p:nvPr>
        </p:nvSpPr>
        <p:spPr>
          <a:xfrm>
            <a:off x="812800" y="4118182"/>
            <a:ext cx="10883854" cy="307777"/>
          </a:xfrm>
          <a:prstGeom prst="rect">
            <a:avLst/>
          </a:prstGeom>
        </p:spPr>
        <p:txBody>
          <a:bodyPr anchor="b"/>
          <a:lstStyle>
            <a:lvl1pPr marL="0" indent="0">
              <a:buNone/>
              <a:defRPr sz="2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3" name="Content Placeholder 5">
            <a:extLst>
              <a:ext uri="{FF2B5EF4-FFF2-40B4-BE49-F238E27FC236}">
                <a16:creationId xmlns:a16="http://schemas.microsoft.com/office/drawing/2014/main" id="{E999C8C2-95C4-4AA1-A2AD-F2D3AFCCC947}"/>
              </a:ext>
            </a:extLst>
          </p:cNvPr>
          <p:cNvSpPr>
            <a:spLocks noGrp="1"/>
          </p:cNvSpPr>
          <p:nvPr userDrawn="1">
            <p:ph sz="quarter" idx="13"/>
          </p:nvPr>
        </p:nvSpPr>
        <p:spPr>
          <a:xfrm>
            <a:off x="812800" y="4536793"/>
            <a:ext cx="10883854" cy="1217975"/>
          </a:xfrm>
          <a:prstGeom prst="rect">
            <a:avLst/>
          </a:prstGeom>
        </p:spPr>
        <p:txBody>
          <a:bodyPr/>
          <a:lstStyle>
            <a:lvl1pPr>
              <a:buClr>
                <a:schemeClr val="bg1"/>
              </a:buClr>
              <a:defRPr sz="1800">
                <a:solidFill>
                  <a:schemeClr val="bg1"/>
                </a:solidFill>
              </a:defRPr>
            </a:lvl1pPr>
            <a:lvl2pPr>
              <a:buClr>
                <a:schemeClr val="bg1"/>
              </a:buClr>
              <a:defRPr sz="1800">
                <a:solidFill>
                  <a:schemeClr val="bg1"/>
                </a:solidFill>
              </a:defRPr>
            </a:lvl2pPr>
            <a:lvl3pPr>
              <a:buClr>
                <a:schemeClr val="bg1"/>
              </a:buClr>
              <a:defRPr sz="1800">
                <a:solidFill>
                  <a:schemeClr val="bg1"/>
                </a:solidFill>
              </a:defRPr>
            </a:lvl3pPr>
            <a:lvl4pPr>
              <a:defRPr sz="1800"/>
            </a:lvl4pPr>
            <a:lvl5pPr>
              <a:defRPr sz="18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p:txBody>
      </p:sp>
      <p:sp>
        <p:nvSpPr>
          <p:cNvPr id="19" name="TextBox 18">
            <a:extLst>
              <a:ext uri="{FF2B5EF4-FFF2-40B4-BE49-F238E27FC236}">
                <a16:creationId xmlns:a16="http://schemas.microsoft.com/office/drawing/2014/main" id="{3E3880A8-450C-4C45-8091-13E421D9003C}"/>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bg1"/>
                </a:solidFill>
                <a:latin typeface="+mn-lt"/>
                <a:ea typeface="+mn-ea"/>
                <a:cs typeface="+mn-cs"/>
              </a:rPr>
              <a:t>© </a:t>
            </a:r>
            <a:fld id="{C629FC0E-E366-4108-91E9-E31896A70C2B}" type="datetimeyyyy">
              <a:rPr lang="en-US" sz="750" b="0" i="0" u="none" strike="noStrike" kern="1200" baseline="0" smtClean="0">
                <a:solidFill>
                  <a:schemeClr val="bg1"/>
                </a:solidFill>
                <a:latin typeface="+mn-lt"/>
                <a:ea typeface="+mn-ea"/>
                <a:cs typeface="+mn-cs"/>
              </a:rPr>
              <a:t>2025</a:t>
            </a:fld>
            <a:r>
              <a:rPr lang="en-US" sz="750" b="0" i="0" u="none" strike="noStrike" kern="1200" baseline="0" dirty="0">
                <a:solidFill>
                  <a:schemeClr val="bg1"/>
                </a:solidFill>
                <a:latin typeface="+mn-lt"/>
                <a:ea typeface="+mn-ea"/>
                <a:cs typeface="+mn-cs"/>
              </a:rPr>
              <a:t> Findex (Aust) Pty Ltd</a:t>
            </a:r>
          </a:p>
        </p:txBody>
      </p:sp>
      <p:sp>
        <p:nvSpPr>
          <p:cNvPr id="3" name="Rectangle 2">
            <a:extLst>
              <a:ext uri="{FF2B5EF4-FFF2-40B4-BE49-F238E27FC236}">
                <a16:creationId xmlns:a16="http://schemas.microsoft.com/office/drawing/2014/main" id="{37545602-0378-4FAE-974E-208C2174D4A4}"/>
              </a:ext>
            </a:extLst>
          </p:cNvPr>
          <p:cNvSpPr/>
          <p:nvPr userDrawn="1"/>
        </p:nvSpPr>
        <p:spPr>
          <a:xfrm>
            <a:off x="0" y="6607656"/>
            <a:ext cx="6096000" cy="2448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68905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DAE9A7A-828C-4A6F-B1BC-0AFF32B8D893}"/>
              </a:ext>
            </a:extLst>
          </p:cNvPr>
          <p:cNvSpPr>
            <a:spLocks noGrp="1"/>
          </p:cNvSpPr>
          <p:nvPr>
            <p:ph type="title"/>
          </p:nvPr>
        </p:nvSpPr>
        <p:spPr>
          <a:xfrm>
            <a:off x="812800" y="513991"/>
            <a:ext cx="10887200" cy="925065"/>
          </a:xfrm>
          <a:prstGeom prst="rect">
            <a:avLst/>
          </a:prstGeom>
        </p:spPr>
        <p:txBody>
          <a:bodyPr/>
          <a:lstStyle>
            <a:lvl1pPr>
              <a:defRPr sz="4400" b="1">
                <a:solidFill>
                  <a:schemeClr val="tx1"/>
                </a:solidFill>
              </a:defRPr>
            </a:lvl1pPr>
          </a:lstStyle>
          <a:p>
            <a:r>
              <a:rPr lang="en-US" dirty="0"/>
              <a:t>Click to edit Master title style</a:t>
            </a:r>
          </a:p>
        </p:txBody>
      </p:sp>
      <p:sp>
        <p:nvSpPr>
          <p:cNvPr id="24" name="Text Placeholder 4">
            <a:extLst>
              <a:ext uri="{FF2B5EF4-FFF2-40B4-BE49-F238E27FC236}">
                <a16:creationId xmlns:a16="http://schemas.microsoft.com/office/drawing/2014/main" id="{73450683-0712-41EA-A224-6B5ABA775C1A}"/>
              </a:ext>
            </a:extLst>
          </p:cNvPr>
          <p:cNvSpPr>
            <a:spLocks noGrp="1"/>
          </p:cNvSpPr>
          <p:nvPr>
            <p:ph type="body" sz="quarter" idx="10"/>
          </p:nvPr>
        </p:nvSpPr>
        <p:spPr>
          <a:xfrm>
            <a:off x="816146" y="1747964"/>
            <a:ext cx="10883854" cy="307777"/>
          </a:xfrm>
          <a:prstGeom prst="rect">
            <a:avLst/>
          </a:prstGeo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5" name="Content Placeholder 5">
            <a:extLst>
              <a:ext uri="{FF2B5EF4-FFF2-40B4-BE49-F238E27FC236}">
                <a16:creationId xmlns:a16="http://schemas.microsoft.com/office/drawing/2014/main" id="{8539BC2A-51D4-46C3-BDA1-8875507C9FDC}"/>
              </a:ext>
            </a:extLst>
          </p:cNvPr>
          <p:cNvSpPr>
            <a:spLocks noGrp="1"/>
          </p:cNvSpPr>
          <p:nvPr>
            <p:ph sz="quarter" idx="11"/>
          </p:nvPr>
        </p:nvSpPr>
        <p:spPr>
          <a:xfrm>
            <a:off x="816146" y="2166575"/>
            <a:ext cx="10883854" cy="1217975"/>
          </a:xfrm>
          <a:prstGeom prst="rect">
            <a:avLst/>
          </a:prstGeom>
        </p:spPr>
        <p:txBody>
          <a:bodyPr/>
          <a:lstStyle>
            <a:lvl1pPr>
              <a:defRPr sz="1800"/>
            </a:lvl1pPr>
            <a:lvl2pPr>
              <a:defRPr sz="1800"/>
            </a:lvl2pPr>
            <a:lvl3pPr>
              <a:defRPr sz="1800"/>
            </a:lvl3pPr>
            <a:lvl4pPr>
              <a:defRPr sz="1800"/>
            </a:lvl4pPr>
            <a:lvl5pPr>
              <a:defRPr sz="18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p:txBody>
      </p:sp>
      <p:grpSp>
        <p:nvGrpSpPr>
          <p:cNvPr id="3" name="Group 2">
            <a:extLst>
              <a:ext uri="{FF2B5EF4-FFF2-40B4-BE49-F238E27FC236}">
                <a16:creationId xmlns:a16="http://schemas.microsoft.com/office/drawing/2014/main" id="{34739D5B-350A-453D-BEE0-9FA908E68CAC}"/>
              </a:ext>
            </a:extLst>
          </p:cNvPr>
          <p:cNvGrpSpPr/>
          <p:nvPr userDrawn="1"/>
        </p:nvGrpSpPr>
        <p:grpSpPr>
          <a:xfrm>
            <a:off x="0" y="3663950"/>
            <a:ext cx="12192000" cy="3194050"/>
            <a:chOff x="0" y="3663950"/>
            <a:chExt cx="12192000" cy="3194050"/>
          </a:xfrm>
          <a:solidFill>
            <a:schemeClr val="tx2"/>
          </a:solidFill>
        </p:grpSpPr>
        <p:pic>
          <p:nvPicPr>
            <p:cNvPr id="12" name="Graphic 11">
              <a:extLst>
                <a:ext uri="{FF2B5EF4-FFF2-40B4-BE49-F238E27FC236}">
                  <a16:creationId xmlns:a16="http://schemas.microsoft.com/office/drawing/2014/main" id="{25FAD9C8-7ABD-412C-9EDA-FB7486853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2800" y="6211299"/>
              <a:ext cx="1687384" cy="474791"/>
            </a:xfrm>
            <a:prstGeom prst="rect">
              <a:avLst/>
            </a:prstGeom>
          </p:spPr>
        </p:pic>
        <p:sp>
          <p:nvSpPr>
            <p:cNvPr id="13" name="TextBox 12">
              <a:extLst>
                <a:ext uri="{FF2B5EF4-FFF2-40B4-BE49-F238E27FC236}">
                  <a16:creationId xmlns:a16="http://schemas.microsoft.com/office/drawing/2014/main" id="{6AC300DB-7055-4DA1-A6EF-9B00D8F2AA4A}"/>
                </a:ext>
              </a:extLst>
            </p:cNvPr>
            <p:cNvSpPr txBox="1"/>
            <p:nvPr userDrawn="1"/>
          </p:nvSpPr>
          <p:spPr>
            <a:xfrm>
              <a:off x="11136324" y="6492240"/>
              <a:ext cx="563676" cy="115416"/>
            </a:xfrm>
            <a:prstGeom prst="rect">
              <a:avLst/>
            </a:prstGeom>
            <a:grp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14" name="TextBox 13">
              <a:extLst>
                <a:ext uri="{FF2B5EF4-FFF2-40B4-BE49-F238E27FC236}">
                  <a16:creationId xmlns:a16="http://schemas.microsoft.com/office/drawing/2014/main" id="{997167B0-9130-4652-B9FD-16DEC8466473}"/>
                </a:ext>
              </a:extLst>
            </p:cNvPr>
            <p:cNvSpPr txBox="1"/>
            <p:nvPr userDrawn="1"/>
          </p:nvSpPr>
          <p:spPr>
            <a:xfrm>
              <a:off x="6096000" y="6493932"/>
              <a:ext cx="1234312" cy="115416"/>
            </a:xfrm>
            <a:prstGeom prst="rect">
              <a:avLst/>
            </a:prstGeom>
            <a:grp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2020 Findex (Aust) Pty Ltd</a:t>
              </a:r>
            </a:p>
          </p:txBody>
        </p:sp>
        <p:sp>
          <p:nvSpPr>
            <p:cNvPr id="2" name="Rectangle 1">
              <a:extLst>
                <a:ext uri="{FF2B5EF4-FFF2-40B4-BE49-F238E27FC236}">
                  <a16:creationId xmlns:a16="http://schemas.microsoft.com/office/drawing/2014/main" id="{494819F9-049A-40F7-85AC-68C370651447}"/>
                </a:ext>
              </a:extLst>
            </p:cNvPr>
            <p:cNvSpPr/>
            <p:nvPr userDrawn="1"/>
          </p:nvSpPr>
          <p:spPr>
            <a:xfrm>
              <a:off x="0" y="3663950"/>
              <a:ext cx="12192000" cy="3194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Graphic 17">
              <a:extLst>
                <a:ext uri="{FF2B5EF4-FFF2-40B4-BE49-F238E27FC236}">
                  <a16:creationId xmlns:a16="http://schemas.microsoft.com/office/drawing/2014/main" id="{22C51486-A6C8-4E8F-8A39-3CBBB1E4DA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2800" y="6211300"/>
              <a:ext cx="1687384" cy="474791"/>
            </a:xfrm>
            <a:prstGeom prst="rect">
              <a:avLst/>
            </a:prstGeom>
          </p:spPr>
        </p:pic>
      </p:grpSp>
      <p:pic>
        <p:nvPicPr>
          <p:cNvPr id="19" name="Graphic 18">
            <a:extLst>
              <a:ext uri="{FF2B5EF4-FFF2-40B4-BE49-F238E27FC236}">
                <a16:creationId xmlns:a16="http://schemas.microsoft.com/office/drawing/2014/main" id="{4A53BD70-3612-413D-BF2B-7114AEB05E19}"/>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6229" t="25539" r="39492" b="39247"/>
          <a:stretch/>
        </p:blipFill>
        <p:spPr>
          <a:xfrm>
            <a:off x="6197599" y="3464472"/>
            <a:ext cx="5994401" cy="3362616"/>
          </a:xfrm>
          <a:prstGeom prst="rect">
            <a:avLst/>
          </a:prstGeom>
        </p:spPr>
      </p:pic>
      <p:sp>
        <p:nvSpPr>
          <p:cNvPr id="22" name="Text Placeholder 4">
            <a:extLst>
              <a:ext uri="{FF2B5EF4-FFF2-40B4-BE49-F238E27FC236}">
                <a16:creationId xmlns:a16="http://schemas.microsoft.com/office/drawing/2014/main" id="{86AB24C4-DF51-429B-8619-93C9B313627E}"/>
              </a:ext>
            </a:extLst>
          </p:cNvPr>
          <p:cNvSpPr>
            <a:spLocks noGrp="1"/>
          </p:cNvSpPr>
          <p:nvPr>
            <p:ph type="body" sz="quarter" idx="12"/>
          </p:nvPr>
        </p:nvSpPr>
        <p:spPr>
          <a:xfrm>
            <a:off x="812800" y="4118182"/>
            <a:ext cx="7814733" cy="307777"/>
          </a:xfrm>
          <a:prstGeom prst="rect">
            <a:avLst/>
          </a:prstGeom>
        </p:spPr>
        <p:txBody>
          <a:bodyPr anchor="b"/>
          <a:lstStyle>
            <a:lvl1pPr marL="0" indent="0">
              <a:buNone/>
              <a:defRPr sz="2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3" name="Content Placeholder 5">
            <a:extLst>
              <a:ext uri="{FF2B5EF4-FFF2-40B4-BE49-F238E27FC236}">
                <a16:creationId xmlns:a16="http://schemas.microsoft.com/office/drawing/2014/main" id="{E999C8C2-95C4-4AA1-A2AD-F2D3AFCCC947}"/>
              </a:ext>
            </a:extLst>
          </p:cNvPr>
          <p:cNvSpPr>
            <a:spLocks noGrp="1"/>
          </p:cNvSpPr>
          <p:nvPr>
            <p:ph sz="quarter" idx="13"/>
          </p:nvPr>
        </p:nvSpPr>
        <p:spPr>
          <a:xfrm>
            <a:off x="812800" y="4536793"/>
            <a:ext cx="7814733" cy="1217975"/>
          </a:xfrm>
          <a:prstGeom prst="rect">
            <a:avLst/>
          </a:prstGeom>
        </p:spPr>
        <p:txBody>
          <a:bodyPr/>
          <a:lstStyle>
            <a:lvl1pPr>
              <a:buClr>
                <a:schemeClr val="bg1"/>
              </a:buClr>
              <a:defRPr sz="1800">
                <a:solidFill>
                  <a:schemeClr val="bg1"/>
                </a:solidFill>
              </a:defRPr>
            </a:lvl1pPr>
            <a:lvl2pPr>
              <a:buClr>
                <a:schemeClr val="bg1"/>
              </a:buClr>
              <a:defRPr sz="1800">
                <a:solidFill>
                  <a:schemeClr val="bg1"/>
                </a:solidFill>
              </a:defRPr>
            </a:lvl2pPr>
            <a:lvl3pPr>
              <a:buClr>
                <a:schemeClr val="bg1"/>
              </a:buClr>
              <a:defRPr sz="1800">
                <a:solidFill>
                  <a:schemeClr val="bg1"/>
                </a:solidFill>
              </a:defRPr>
            </a:lvl3pPr>
            <a:lvl4pPr>
              <a:defRPr sz="1800"/>
            </a:lvl4pPr>
            <a:lvl5pPr>
              <a:defRPr sz="18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p:txBody>
      </p:sp>
      <p:sp>
        <p:nvSpPr>
          <p:cNvPr id="16" name="TextBox 15">
            <a:extLst>
              <a:ext uri="{FF2B5EF4-FFF2-40B4-BE49-F238E27FC236}">
                <a16:creationId xmlns:a16="http://schemas.microsoft.com/office/drawing/2014/main" id="{E64411DB-DFE5-4FDB-A961-FFE40ECB4198}"/>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bg1"/>
                </a:solidFill>
                <a:latin typeface="+mn-lt"/>
                <a:ea typeface="+mn-ea"/>
                <a:cs typeface="+mn-cs"/>
              </a:rPr>
              <a:t>© </a:t>
            </a:r>
            <a:fld id="{053C3F4E-D33F-4619-9A31-83B6AA2D564E}" type="datetimeyyyy">
              <a:rPr lang="en-US" sz="750" b="0" i="0" u="none" strike="noStrike" kern="1200" baseline="0" smtClean="0">
                <a:solidFill>
                  <a:schemeClr val="bg1"/>
                </a:solidFill>
                <a:latin typeface="+mn-lt"/>
                <a:ea typeface="+mn-ea"/>
                <a:cs typeface="+mn-cs"/>
              </a:rPr>
              <a:t>2025</a:t>
            </a:fld>
            <a:r>
              <a:rPr lang="en-US" sz="750" b="0" i="0" u="none" strike="noStrike" kern="1200" baseline="0" dirty="0">
                <a:solidFill>
                  <a:schemeClr val="bg1"/>
                </a:solidFill>
                <a:latin typeface="+mn-lt"/>
                <a:ea typeface="+mn-ea"/>
                <a:cs typeface="+mn-cs"/>
              </a:rPr>
              <a:t> Findex (Aust) Pty Ltd</a:t>
            </a:r>
          </a:p>
        </p:txBody>
      </p:sp>
      <p:pic>
        <p:nvPicPr>
          <p:cNvPr id="20" name="Graphic 19">
            <a:extLst>
              <a:ext uri="{FF2B5EF4-FFF2-40B4-BE49-F238E27FC236}">
                <a16:creationId xmlns:a16="http://schemas.microsoft.com/office/drawing/2014/main" id="{32F07DE9-FB92-47D3-AF36-3FFF4B0AE94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65200" y="6363700"/>
            <a:ext cx="1687384" cy="474791"/>
          </a:xfrm>
          <a:prstGeom prst="rect">
            <a:avLst/>
          </a:prstGeom>
        </p:spPr>
      </p:pic>
    </p:spTree>
    <p:extLst>
      <p:ext uri="{BB962C8B-B14F-4D97-AF65-F5344CB8AC3E}">
        <p14:creationId xmlns:p14="http://schemas.microsoft.com/office/powerpoint/2010/main" val="3287599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ntent">
    <p:bg>
      <p:bgPr>
        <a:solidFill>
          <a:schemeClr val="bg1"/>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61AF6907-FB06-4796-8315-FC50E2E0BD46}"/>
              </a:ext>
            </a:extLst>
          </p:cNvPr>
          <p:cNvSpPr>
            <a:spLocks noGrp="1"/>
          </p:cNvSpPr>
          <p:nvPr>
            <p:ph type="body" sz="quarter" idx="3"/>
          </p:nvPr>
        </p:nvSpPr>
        <p:spPr>
          <a:xfrm>
            <a:off x="6420147" y="1752600"/>
            <a:ext cx="5279854" cy="307777"/>
          </a:xfrm>
          <a:prstGeom prst="rect">
            <a:avLst/>
          </a:prstGeo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11" name="Content Placeholder 5">
            <a:extLst>
              <a:ext uri="{FF2B5EF4-FFF2-40B4-BE49-F238E27FC236}">
                <a16:creationId xmlns:a16="http://schemas.microsoft.com/office/drawing/2014/main" id="{C1C73BDF-E8CF-4211-8AD9-8183D9B007C1}"/>
              </a:ext>
            </a:extLst>
          </p:cNvPr>
          <p:cNvSpPr>
            <a:spLocks noGrp="1"/>
          </p:cNvSpPr>
          <p:nvPr>
            <p:ph sz="quarter" idx="4"/>
          </p:nvPr>
        </p:nvSpPr>
        <p:spPr>
          <a:xfrm>
            <a:off x="6420147" y="2171211"/>
            <a:ext cx="5279854" cy="3687083"/>
          </a:xfrm>
          <a:prstGeom prst="rect">
            <a:avLst/>
          </a:prstGeom>
        </p:spPr>
        <p:txBody>
          <a:bodyPr/>
          <a:lstStyle>
            <a:lvl1pPr>
              <a:defRPr sz="1800"/>
            </a:lvl1pPr>
            <a:lvl2pPr>
              <a:defRPr sz="1800"/>
            </a:lvl2pPr>
            <a:lvl3pPr>
              <a:defRPr sz="1800"/>
            </a:lvl3pPr>
            <a:lvl4pPr>
              <a:defRPr sz="1800"/>
            </a:lvl4pPr>
            <a:lvl5pPr>
              <a:defRPr sz="18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a:extLst>
              <a:ext uri="{FF2B5EF4-FFF2-40B4-BE49-F238E27FC236}">
                <a16:creationId xmlns:a16="http://schemas.microsoft.com/office/drawing/2014/main" id="{CDAE9A7A-828C-4A6F-B1BC-0AFF32B8D893}"/>
              </a:ext>
            </a:extLst>
          </p:cNvPr>
          <p:cNvSpPr>
            <a:spLocks noGrp="1"/>
          </p:cNvSpPr>
          <p:nvPr>
            <p:ph type="title"/>
          </p:nvPr>
        </p:nvSpPr>
        <p:spPr>
          <a:xfrm>
            <a:off x="812800" y="513991"/>
            <a:ext cx="10887200" cy="925065"/>
          </a:xfrm>
          <a:prstGeom prst="rect">
            <a:avLst/>
          </a:prstGeom>
        </p:spPr>
        <p:txBody>
          <a:bodyPr/>
          <a:lstStyle>
            <a:lvl1pPr>
              <a:defRPr sz="4400" b="1">
                <a:solidFill>
                  <a:schemeClr val="tx1"/>
                </a:solidFill>
              </a:defRPr>
            </a:lvl1pPr>
          </a:lstStyle>
          <a:p>
            <a:r>
              <a:rPr lang="en-US" dirty="0"/>
              <a:t>Click to edit Master title style</a:t>
            </a:r>
          </a:p>
        </p:txBody>
      </p:sp>
      <p:sp>
        <p:nvSpPr>
          <p:cNvPr id="24" name="Text Placeholder 4">
            <a:extLst>
              <a:ext uri="{FF2B5EF4-FFF2-40B4-BE49-F238E27FC236}">
                <a16:creationId xmlns:a16="http://schemas.microsoft.com/office/drawing/2014/main" id="{73450683-0712-41EA-A224-6B5ABA775C1A}"/>
              </a:ext>
            </a:extLst>
          </p:cNvPr>
          <p:cNvSpPr>
            <a:spLocks noGrp="1"/>
          </p:cNvSpPr>
          <p:nvPr>
            <p:ph type="body" sz="quarter" idx="10"/>
          </p:nvPr>
        </p:nvSpPr>
        <p:spPr>
          <a:xfrm>
            <a:off x="816146" y="1747964"/>
            <a:ext cx="5279854" cy="307777"/>
          </a:xfrm>
          <a:prstGeom prst="rect">
            <a:avLst/>
          </a:prstGeo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5" name="Content Placeholder 5">
            <a:extLst>
              <a:ext uri="{FF2B5EF4-FFF2-40B4-BE49-F238E27FC236}">
                <a16:creationId xmlns:a16="http://schemas.microsoft.com/office/drawing/2014/main" id="{8539BC2A-51D4-46C3-BDA1-8875507C9FDC}"/>
              </a:ext>
            </a:extLst>
          </p:cNvPr>
          <p:cNvSpPr>
            <a:spLocks noGrp="1"/>
          </p:cNvSpPr>
          <p:nvPr>
            <p:ph sz="quarter" idx="11"/>
          </p:nvPr>
        </p:nvSpPr>
        <p:spPr>
          <a:xfrm>
            <a:off x="816146" y="2166575"/>
            <a:ext cx="5279854" cy="3687083"/>
          </a:xfrm>
          <a:prstGeom prst="rect">
            <a:avLst/>
          </a:prstGeom>
        </p:spPr>
        <p:txBody>
          <a:bodyPr/>
          <a:lstStyle>
            <a:lvl1pPr>
              <a:defRPr sz="1800"/>
            </a:lvl1pPr>
            <a:lvl2pPr>
              <a:defRPr sz="1800"/>
            </a:lvl2pPr>
            <a:lvl3pPr>
              <a:defRPr sz="1800"/>
            </a:lvl3pPr>
            <a:lvl4pPr>
              <a:defRPr sz="1800"/>
            </a:lvl4pPr>
            <a:lvl5pPr>
              <a:defRPr sz="18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Graphic 11">
            <a:extLst>
              <a:ext uri="{FF2B5EF4-FFF2-40B4-BE49-F238E27FC236}">
                <a16:creationId xmlns:a16="http://schemas.microsoft.com/office/drawing/2014/main" id="{25FAD9C8-7ABD-412C-9EDA-FB7486853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2800" y="6211299"/>
            <a:ext cx="1687384" cy="474791"/>
          </a:xfrm>
          <a:prstGeom prst="rect">
            <a:avLst/>
          </a:prstGeom>
        </p:spPr>
      </p:pic>
      <p:sp>
        <p:nvSpPr>
          <p:cNvPr id="13" name="TextBox 12">
            <a:extLst>
              <a:ext uri="{FF2B5EF4-FFF2-40B4-BE49-F238E27FC236}">
                <a16:creationId xmlns:a16="http://schemas.microsoft.com/office/drawing/2014/main" id="{6AC300DB-7055-4DA1-A6EF-9B00D8F2AA4A}"/>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15" name="TextBox 14">
            <a:extLst>
              <a:ext uri="{FF2B5EF4-FFF2-40B4-BE49-F238E27FC236}">
                <a16:creationId xmlns:a16="http://schemas.microsoft.com/office/drawing/2014/main" id="{2043889C-7802-42E0-947A-77D9D2749648}"/>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0B4253C1-DA0F-4772-B28C-113C7447BE39}"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618688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
    <p:bg>
      <p:bgRef idx="1001">
        <a:schemeClr val="bg2"/>
      </p:bgRef>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DAE9A7A-828C-4A6F-B1BC-0AFF32B8D893}"/>
              </a:ext>
            </a:extLst>
          </p:cNvPr>
          <p:cNvSpPr>
            <a:spLocks noGrp="1"/>
          </p:cNvSpPr>
          <p:nvPr>
            <p:ph type="title"/>
          </p:nvPr>
        </p:nvSpPr>
        <p:spPr>
          <a:xfrm>
            <a:off x="812800" y="513991"/>
            <a:ext cx="10887200" cy="925065"/>
          </a:xfrm>
          <a:prstGeom prst="rect">
            <a:avLst/>
          </a:prstGeom>
        </p:spPr>
        <p:txBody>
          <a:bodyPr/>
          <a:lstStyle>
            <a:lvl1pPr>
              <a:defRPr sz="4400" b="1">
                <a:solidFill>
                  <a:schemeClr val="tx1"/>
                </a:solidFill>
              </a:defRPr>
            </a:lvl1pPr>
          </a:lstStyle>
          <a:p>
            <a:r>
              <a:rPr lang="en-US" dirty="0"/>
              <a:t>Click to edit Master title style</a:t>
            </a:r>
          </a:p>
        </p:txBody>
      </p:sp>
      <p:sp>
        <p:nvSpPr>
          <p:cNvPr id="24" name="Text Placeholder 4">
            <a:extLst>
              <a:ext uri="{FF2B5EF4-FFF2-40B4-BE49-F238E27FC236}">
                <a16:creationId xmlns:a16="http://schemas.microsoft.com/office/drawing/2014/main" id="{73450683-0712-41EA-A224-6B5ABA775C1A}"/>
              </a:ext>
            </a:extLst>
          </p:cNvPr>
          <p:cNvSpPr>
            <a:spLocks noGrp="1"/>
          </p:cNvSpPr>
          <p:nvPr>
            <p:ph type="body" sz="quarter" idx="10"/>
          </p:nvPr>
        </p:nvSpPr>
        <p:spPr>
          <a:xfrm>
            <a:off x="912012" y="2666753"/>
            <a:ext cx="3361149" cy="359831"/>
          </a:xfrm>
          <a:prstGeom prst="rect">
            <a:avLst/>
          </a:prstGeo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5" name="Content Placeholder 5">
            <a:extLst>
              <a:ext uri="{FF2B5EF4-FFF2-40B4-BE49-F238E27FC236}">
                <a16:creationId xmlns:a16="http://schemas.microsoft.com/office/drawing/2014/main" id="{8539BC2A-51D4-46C3-BDA1-8875507C9FDC}"/>
              </a:ext>
            </a:extLst>
          </p:cNvPr>
          <p:cNvSpPr>
            <a:spLocks noGrp="1"/>
          </p:cNvSpPr>
          <p:nvPr>
            <p:ph sz="quarter" idx="11"/>
          </p:nvPr>
        </p:nvSpPr>
        <p:spPr>
          <a:xfrm>
            <a:off x="912012" y="3085364"/>
            <a:ext cx="2843790" cy="701615"/>
          </a:xfrm>
          <a:prstGeom prst="rect">
            <a:avLst/>
          </a:prstGeom>
        </p:spPr>
        <p:txBody>
          <a:bodyPr/>
          <a:lstStyle>
            <a:lvl1pPr marL="0" indent="0">
              <a:buNone/>
              <a:defRPr sz="1800"/>
            </a:lvl1pPr>
            <a:lvl2pPr>
              <a:defRPr sz="1800"/>
            </a:lvl2pPr>
            <a:lvl3pPr>
              <a:defRPr sz="1800"/>
            </a:lvl3pPr>
            <a:lvl4pPr>
              <a:defRPr sz="1800"/>
            </a:lvl4pPr>
            <a:lvl5pPr>
              <a:defRPr sz="1800"/>
            </a:lvl5pPr>
            <a:lvl6pPr>
              <a:defRPr sz="1200"/>
            </a:lvl6pPr>
            <a:lvl7pPr>
              <a:defRPr sz="1200"/>
            </a:lvl7pPr>
            <a:lvl8pPr>
              <a:defRPr sz="1200"/>
            </a:lvl8pPr>
            <a:lvl9pPr>
              <a:defRPr sz="1200"/>
            </a:lvl9pPr>
          </a:lstStyle>
          <a:p>
            <a:pPr lvl="0"/>
            <a:r>
              <a:rPr lang="en-US" dirty="0"/>
              <a:t>Edit Master text styles</a:t>
            </a:r>
          </a:p>
        </p:txBody>
      </p:sp>
      <p:pic>
        <p:nvPicPr>
          <p:cNvPr id="12" name="Graphic 11">
            <a:extLst>
              <a:ext uri="{FF2B5EF4-FFF2-40B4-BE49-F238E27FC236}">
                <a16:creationId xmlns:a16="http://schemas.microsoft.com/office/drawing/2014/main" id="{25FAD9C8-7ABD-412C-9EDA-FB7486853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2800" y="6211299"/>
            <a:ext cx="1687384" cy="474791"/>
          </a:xfrm>
          <a:prstGeom prst="rect">
            <a:avLst/>
          </a:prstGeom>
        </p:spPr>
      </p:pic>
      <p:sp>
        <p:nvSpPr>
          <p:cNvPr id="13" name="TextBox 12">
            <a:extLst>
              <a:ext uri="{FF2B5EF4-FFF2-40B4-BE49-F238E27FC236}">
                <a16:creationId xmlns:a16="http://schemas.microsoft.com/office/drawing/2014/main" id="{6AC300DB-7055-4DA1-A6EF-9B00D8F2AA4A}"/>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grpSp>
        <p:nvGrpSpPr>
          <p:cNvPr id="15" name="Group 14">
            <a:extLst>
              <a:ext uri="{FF2B5EF4-FFF2-40B4-BE49-F238E27FC236}">
                <a16:creationId xmlns:a16="http://schemas.microsoft.com/office/drawing/2014/main" id="{98FC8089-46F3-45ED-B372-2D4F24DBBE7C}"/>
              </a:ext>
            </a:extLst>
          </p:cNvPr>
          <p:cNvGrpSpPr/>
          <p:nvPr userDrawn="1"/>
        </p:nvGrpSpPr>
        <p:grpSpPr>
          <a:xfrm rot="472717">
            <a:off x="4094957" y="2584502"/>
            <a:ext cx="1698893" cy="1721855"/>
            <a:chOff x="6130734" y="4881949"/>
            <a:chExt cx="353445" cy="358222"/>
          </a:xfrm>
          <a:solidFill>
            <a:schemeClr val="tx1"/>
          </a:solidFill>
        </p:grpSpPr>
        <p:sp>
          <p:nvSpPr>
            <p:cNvPr id="16" name="Freeform 40">
              <a:extLst>
                <a:ext uri="{FF2B5EF4-FFF2-40B4-BE49-F238E27FC236}">
                  <a16:creationId xmlns:a16="http://schemas.microsoft.com/office/drawing/2014/main" id="{5FD3A71B-6684-461A-B383-34BA1D9D32BE}"/>
                </a:ext>
              </a:extLst>
            </p:cNvPr>
            <p:cNvSpPr>
              <a:spLocks noEditPoints="1"/>
            </p:cNvSpPr>
            <p:nvPr/>
          </p:nvSpPr>
          <p:spPr bwMode="auto">
            <a:xfrm>
              <a:off x="6237006" y="4990610"/>
              <a:ext cx="139707" cy="139707"/>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7 h 88"/>
                <a:gd name="T12" fmla="*/ 21 w 88"/>
                <a:gd name="T13" fmla="*/ 44 h 88"/>
                <a:gd name="T14" fmla="*/ 44 w 88"/>
                <a:gd name="T15" fmla="*/ 21 h 88"/>
                <a:gd name="T16" fmla="*/ 68 w 88"/>
                <a:gd name="T17" fmla="*/ 44 h 88"/>
                <a:gd name="T18" fmla="*/ 44 w 88"/>
                <a:gd name="T19" fmla="*/ 6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67"/>
                  </a:moveTo>
                  <a:cubicBezTo>
                    <a:pt x="31" y="67"/>
                    <a:pt x="21" y="57"/>
                    <a:pt x="21" y="44"/>
                  </a:cubicBezTo>
                  <a:cubicBezTo>
                    <a:pt x="21" y="31"/>
                    <a:pt x="31" y="21"/>
                    <a:pt x="44" y="21"/>
                  </a:cubicBezTo>
                  <a:cubicBezTo>
                    <a:pt x="57" y="21"/>
                    <a:pt x="68" y="31"/>
                    <a:pt x="68" y="44"/>
                  </a:cubicBezTo>
                  <a:cubicBezTo>
                    <a:pt x="68" y="57"/>
                    <a:pt x="57" y="67"/>
                    <a:pt x="44"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u="sng"/>
            </a:p>
          </p:txBody>
        </p:sp>
        <p:sp>
          <p:nvSpPr>
            <p:cNvPr id="18" name="Freeform 41">
              <a:extLst>
                <a:ext uri="{FF2B5EF4-FFF2-40B4-BE49-F238E27FC236}">
                  <a16:creationId xmlns:a16="http://schemas.microsoft.com/office/drawing/2014/main" id="{7C6C4404-F983-425E-B698-ACE661055B6F}"/>
                </a:ext>
              </a:extLst>
            </p:cNvPr>
            <p:cNvSpPr>
              <a:spLocks noEditPoints="1"/>
            </p:cNvSpPr>
            <p:nvPr/>
          </p:nvSpPr>
          <p:spPr bwMode="auto">
            <a:xfrm>
              <a:off x="6130734" y="4881949"/>
              <a:ext cx="353445" cy="358222"/>
            </a:xfrm>
            <a:custGeom>
              <a:avLst/>
              <a:gdLst>
                <a:gd name="T0" fmla="*/ 201 w 223"/>
                <a:gd name="T1" fmla="*/ 120 h 226"/>
                <a:gd name="T2" fmla="*/ 201 w 223"/>
                <a:gd name="T3" fmla="*/ 106 h 226"/>
                <a:gd name="T4" fmla="*/ 222 w 223"/>
                <a:gd name="T5" fmla="*/ 88 h 226"/>
                <a:gd name="T6" fmla="*/ 207 w 223"/>
                <a:gd name="T7" fmla="*/ 63 h 226"/>
                <a:gd name="T8" fmla="*/ 180 w 223"/>
                <a:gd name="T9" fmla="*/ 55 h 226"/>
                <a:gd name="T10" fmla="*/ 186 w 223"/>
                <a:gd name="T11" fmla="*/ 28 h 226"/>
                <a:gd name="T12" fmla="*/ 160 w 223"/>
                <a:gd name="T13" fmla="*/ 16 h 226"/>
                <a:gd name="T14" fmla="*/ 132 w 223"/>
                <a:gd name="T15" fmla="*/ 26 h 226"/>
                <a:gd name="T16" fmla="*/ 122 w 223"/>
                <a:gd name="T17" fmla="*/ 0 h 226"/>
                <a:gd name="T18" fmla="*/ 93 w 223"/>
                <a:gd name="T19" fmla="*/ 6 h 226"/>
                <a:gd name="T20" fmla="*/ 77 w 223"/>
                <a:gd name="T21" fmla="*/ 30 h 226"/>
                <a:gd name="T22" fmla="*/ 53 w 223"/>
                <a:gd name="T23" fmla="*/ 16 h 226"/>
                <a:gd name="T24" fmla="*/ 34 w 223"/>
                <a:gd name="T25" fmla="*/ 37 h 226"/>
                <a:gd name="T26" fmla="*/ 35 w 223"/>
                <a:gd name="T27" fmla="*/ 66 h 226"/>
                <a:gd name="T28" fmla="*/ 7 w 223"/>
                <a:gd name="T29" fmla="*/ 68 h 226"/>
                <a:gd name="T30" fmla="*/ 4 w 223"/>
                <a:gd name="T31" fmla="*/ 97 h 226"/>
                <a:gd name="T32" fmla="*/ 21 w 223"/>
                <a:gd name="T33" fmla="*/ 113 h 226"/>
                <a:gd name="T34" fmla="*/ 4 w 223"/>
                <a:gd name="T35" fmla="*/ 129 h 226"/>
                <a:gd name="T36" fmla="*/ 7 w 223"/>
                <a:gd name="T37" fmla="*/ 158 h 226"/>
                <a:gd name="T38" fmla="*/ 35 w 223"/>
                <a:gd name="T39" fmla="*/ 160 h 226"/>
                <a:gd name="T40" fmla="*/ 34 w 223"/>
                <a:gd name="T41" fmla="*/ 189 h 226"/>
                <a:gd name="T42" fmla="*/ 53 w 223"/>
                <a:gd name="T43" fmla="*/ 211 h 226"/>
                <a:gd name="T44" fmla="*/ 77 w 223"/>
                <a:gd name="T45" fmla="*/ 196 h 226"/>
                <a:gd name="T46" fmla="*/ 93 w 223"/>
                <a:gd name="T47" fmla="*/ 220 h 226"/>
                <a:gd name="T48" fmla="*/ 122 w 223"/>
                <a:gd name="T49" fmla="*/ 226 h 226"/>
                <a:gd name="T50" fmla="*/ 132 w 223"/>
                <a:gd name="T51" fmla="*/ 200 h 226"/>
                <a:gd name="T52" fmla="*/ 160 w 223"/>
                <a:gd name="T53" fmla="*/ 210 h 226"/>
                <a:gd name="T54" fmla="*/ 186 w 223"/>
                <a:gd name="T55" fmla="*/ 198 h 226"/>
                <a:gd name="T56" fmla="*/ 180 w 223"/>
                <a:gd name="T57" fmla="*/ 171 h 226"/>
                <a:gd name="T58" fmla="*/ 207 w 223"/>
                <a:gd name="T59" fmla="*/ 163 h 226"/>
                <a:gd name="T60" fmla="*/ 222 w 223"/>
                <a:gd name="T61" fmla="*/ 138 h 226"/>
                <a:gd name="T62" fmla="*/ 111 w 223"/>
                <a:gd name="T63" fmla="*/ 182 h 226"/>
                <a:gd name="T64" fmla="*/ 111 w 223"/>
                <a:gd name="T65" fmla="*/ 44 h 226"/>
                <a:gd name="T66" fmla="*/ 111 w 223"/>
                <a:gd name="T67" fmla="*/ 18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 h="226">
                  <a:moveTo>
                    <a:pt x="218" y="129"/>
                  </a:moveTo>
                  <a:cubicBezTo>
                    <a:pt x="201" y="120"/>
                    <a:pt x="201" y="120"/>
                    <a:pt x="201" y="120"/>
                  </a:cubicBezTo>
                  <a:cubicBezTo>
                    <a:pt x="201" y="118"/>
                    <a:pt x="201" y="115"/>
                    <a:pt x="201" y="113"/>
                  </a:cubicBezTo>
                  <a:cubicBezTo>
                    <a:pt x="201" y="111"/>
                    <a:pt x="201" y="108"/>
                    <a:pt x="201" y="106"/>
                  </a:cubicBezTo>
                  <a:cubicBezTo>
                    <a:pt x="218" y="97"/>
                    <a:pt x="218" y="97"/>
                    <a:pt x="218" y="97"/>
                  </a:cubicBezTo>
                  <a:cubicBezTo>
                    <a:pt x="221" y="95"/>
                    <a:pt x="223" y="91"/>
                    <a:pt x="222" y="88"/>
                  </a:cubicBezTo>
                  <a:cubicBezTo>
                    <a:pt x="215" y="68"/>
                    <a:pt x="215" y="68"/>
                    <a:pt x="215" y="68"/>
                  </a:cubicBezTo>
                  <a:cubicBezTo>
                    <a:pt x="214" y="65"/>
                    <a:pt x="211" y="63"/>
                    <a:pt x="207" y="63"/>
                  </a:cubicBezTo>
                  <a:cubicBezTo>
                    <a:pt x="188" y="66"/>
                    <a:pt x="188" y="66"/>
                    <a:pt x="188" y="66"/>
                  </a:cubicBezTo>
                  <a:cubicBezTo>
                    <a:pt x="185" y="62"/>
                    <a:pt x="182" y="58"/>
                    <a:pt x="180" y="55"/>
                  </a:cubicBezTo>
                  <a:cubicBezTo>
                    <a:pt x="188" y="37"/>
                    <a:pt x="188" y="37"/>
                    <a:pt x="188" y="37"/>
                  </a:cubicBezTo>
                  <a:cubicBezTo>
                    <a:pt x="190" y="34"/>
                    <a:pt x="189" y="30"/>
                    <a:pt x="186" y="28"/>
                  </a:cubicBezTo>
                  <a:cubicBezTo>
                    <a:pt x="169" y="16"/>
                    <a:pt x="169" y="16"/>
                    <a:pt x="169" y="16"/>
                  </a:cubicBezTo>
                  <a:cubicBezTo>
                    <a:pt x="166" y="14"/>
                    <a:pt x="162" y="14"/>
                    <a:pt x="160" y="16"/>
                  </a:cubicBezTo>
                  <a:cubicBezTo>
                    <a:pt x="145" y="30"/>
                    <a:pt x="145" y="30"/>
                    <a:pt x="145" y="30"/>
                  </a:cubicBezTo>
                  <a:cubicBezTo>
                    <a:pt x="141" y="28"/>
                    <a:pt x="137" y="27"/>
                    <a:pt x="132" y="26"/>
                  </a:cubicBezTo>
                  <a:cubicBezTo>
                    <a:pt x="129" y="6"/>
                    <a:pt x="129" y="6"/>
                    <a:pt x="129" y="6"/>
                  </a:cubicBezTo>
                  <a:cubicBezTo>
                    <a:pt x="128" y="3"/>
                    <a:pt x="125" y="0"/>
                    <a:pt x="122" y="0"/>
                  </a:cubicBezTo>
                  <a:cubicBezTo>
                    <a:pt x="100" y="0"/>
                    <a:pt x="100" y="0"/>
                    <a:pt x="100" y="0"/>
                  </a:cubicBezTo>
                  <a:cubicBezTo>
                    <a:pt x="97" y="0"/>
                    <a:pt x="94" y="3"/>
                    <a:pt x="93" y="6"/>
                  </a:cubicBezTo>
                  <a:cubicBezTo>
                    <a:pt x="90" y="26"/>
                    <a:pt x="90" y="26"/>
                    <a:pt x="90" y="26"/>
                  </a:cubicBezTo>
                  <a:cubicBezTo>
                    <a:pt x="85" y="27"/>
                    <a:pt x="81" y="28"/>
                    <a:pt x="77" y="30"/>
                  </a:cubicBezTo>
                  <a:cubicBezTo>
                    <a:pt x="63" y="16"/>
                    <a:pt x="63" y="16"/>
                    <a:pt x="63" y="16"/>
                  </a:cubicBezTo>
                  <a:cubicBezTo>
                    <a:pt x="60" y="14"/>
                    <a:pt x="56" y="14"/>
                    <a:pt x="53" y="16"/>
                  </a:cubicBezTo>
                  <a:cubicBezTo>
                    <a:pt x="36" y="28"/>
                    <a:pt x="36" y="28"/>
                    <a:pt x="36" y="28"/>
                  </a:cubicBezTo>
                  <a:cubicBezTo>
                    <a:pt x="34" y="30"/>
                    <a:pt x="33" y="34"/>
                    <a:pt x="34" y="37"/>
                  </a:cubicBezTo>
                  <a:cubicBezTo>
                    <a:pt x="43" y="55"/>
                    <a:pt x="43" y="55"/>
                    <a:pt x="43" y="55"/>
                  </a:cubicBezTo>
                  <a:cubicBezTo>
                    <a:pt x="40" y="58"/>
                    <a:pt x="37" y="62"/>
                    <a:pt x="35" y="66"/>
                  </a:cubicBezTo>
                  <a:cubicBezTo>
                    <a:pt x="15" y="63"/>
                    <a:pt x="15" y="63"/>
                    <a:pt x="15" y="63"/>
                  </a:cubicBezTo>
                  <a:cubicBezTo>
                    <a:pt x="12" y="63"/>
                    <a:pt x="8" y="65"/>
                    <a:pt x="7" y="68"/>
                  </a:cubicBezTo>
                  <a:cubicBezTo>
                    <a:pt x="1" y="88"/>
                    <a:pt x="1" y="88"/>
                    <a:pt x="1" y="88"/>
                  </a:cubicBezTo>
                  <a:cubicBezTo>
                    <a:pt x="0" y="91"/>
                    <a:pt x="1" y="95"/>
                    <a:pt x="4" y="97"/>
                  </a:cubicBezTo>
                  <a:cubicBezTo>
                    <a:pt x="22" y="106"/>
                    <a:pt x="22" y="106"/>
                    <a:pt x="22" y="106"/>
                  </a:cubicBezTo>
                  <a:cubicBezTo>
                    <a:pt x="21" y="108"/>
                    <a:pt x="21" y="111"/>
                    <a:pt x="21" y="113"/>
                  </a:cubicBezTo>
                  <a:cubicBezTo>
                    <a:pt x="21" y="115"/>
                    <a:pt x="21" y="118"/>
                    <a:pt x="22" y="120"/>
                  </a:cubicBezTo>
                  <a:cubicBezTo>
                    <a:pt x="4" y="129"/>
                    <a:pt x="4" y="129"/>
                    <a:pt x="4" y="129"/>
                  </a:cubicBezTo>
                  <a:cubicBezTo>
                    <a:pt x="1" y="131"/>
                    <a:pt x="0" y="135"/>
                    <a:pt x="1" y="138"/>
                  </a:cubicBezTo>
                  <a:cubicBezTo>
                    <a:pt x="7" y="158"/>
                    <a:pt x="7" y="158"/>
                    <a:pt x="7" y="158"/>
                  </a:cubicBezTo>
                  <a:cubicBezTo>
                    <a:pt x="8" y="161"/>
                    <a:pt x="12" y="163"/>
                    <a:pt x="15" y="163"/>
                  </a:cubicBezTo>
                  <a:cubicBezTo>
                    <a:pt x="35" y="160"/>
                    <a:pt x="35" y="160"/>
                    <a:pt x="35" y="160"/>
                  </a:cubicBezTo>
                  <a:cubicBezTo>
                    <a:pt x="37" y="164"/>
                    <a:pt x="40" y="168"/>
                    <a:pt x="43" y="171"/>
                  </a:cubicBezTo>
                  <a:cubicBezTo>
                    <a:pt x="34" y="189"/>
                    <a:pt x="34" y="189"/>
                    <a:pt x="34" y="189"/>
                  </a:cubicBezTo>
                  <a:cubicBezTo>
                    <a:pt x="33" y="192"/>
                    <a:pt x="34" y="196"/>
                    <a:pt x="36" y="198"/>
                  </a:cubicBezTo>
                  <a:cubicBezTo>
                    <a:pt x="53" y="211"/>
                    <a:pt x="53" y="211"/>
                    <a:pt x="53" y="211"/>
                  </a:cubicBezTo>
                  <a:cubicBezTo>
                    <a:pt x="56" y="212"/>
                    <a:pt x="60" y="212"/>
                    <a:pt x="63" y="210"/>
                  </a:cubicBezTo>
                  <a:cubicBezTo>
                    <a:pt x="77" y="196"/>
                    <a:pt x="77" y="196"/>
                    <a:pt x="77" y="196"/>
                  </a:cubicBezTo>
                  <a:cubicBezTo>
                    <a:pt x="81" y="198"/>
                    <a:pt x="85" y="199"/>
                    <a:pt x="90" y="200"/>
                  </a:cubicBezTo>
                  <a:cubicBezTo>
                    <a:pt x="93" y="220"/>
                    <a:pt x="93" y="220"/>
                    <a:pt x="93" y="220"/>
                  </a:cubicBezTo>
                  <a:cubicBezTo>
                    <a:pt x="94" y="223"/>
                    <a:pt x="97" y="226"/>
                    <a:pt x="100" y="226"/>
                  </a:cubicBezTo>
                  <a:cubicBezTo>
                    <a:pt x="122" y="226"/>
                    <a:pt x="122" y="226"/>
                    <a:pt x="122" y="226"/>
                  </a:cubicBezTo>
                  <a:cubicBezTo>
                    <a:pt x="125" y="226"/>
                    <a:pt x="128" y="223"/>
                    <a:pt x="129" y="220"/>
                  </a:cubicBezTo>
                  <a:cubicBezTo>
                    <a:pt x="132" y="200"/>
                    <a:pt x="132" y="200"/>
                    <a:pt x="132" y="200"/>
                  </a:cubicBezTo>
                  <a:cubicBezTo>
                    <a:pt x="137" y="199"/>
                    <a:pt x="141" y="198"/>
                    <a:pt x="145" y="196"/>
                  </a:cubicBezTo>
                  <a:cubicBezTo>
                    <a:pt x="160" y="210"/>
                    <a:pt x="160" y="210"/>
                    <a:pt x="160" y="210"/>
                  </a:cubicBezTo>
                  <a:cubicBezTo>
                    <a:pt x="162" y="212"/>
                    <a:pt x="166" y="212"/>
                    <a:pt x="169" y="211"/>
                  </a:cubicBezTo>
                  <a:cubicBezTo>
                    <a:pt x="186" y="198"/>
                    <a:pt x="186" y="198"/>
                    <a:pt x="186" y="198"/>
                  </a:cubicBezTo>
                  <a:cubicBezTo>
                    <a:pt x="189" y="196"/>
                    <a:pt x="190" y="192"/>
                    <a:pt x="188" y="189"/>
                  </a:cubicBezTo>
                  <a:cubicBezTo>
                    <a:pt x="180" y="171"/>
                    <a:pt x="180" y="171"/>
                    <a:pt x="180" y="171"/>
                  </a:cubicBezTo>
                  <a:cubicBezTo>
                    <a:pt x="182" y="168"/>
                    <a:pt x="185" y="164"/>
                    <a:pt x="188" y="160"/>
                  </a:cubicBezTo>
                  <a:cubicBezTo>
                    <a:pt x="207" y="163"/>
                    <a:pt x="207" y="163"/>
                    <a:pt x="207" y="163"/>
                  </a:cubicBezTo>
                  <a:cubicBezTo>
                    <a:pt x="211" y="163"/>
                    <a:pt x="214" y="161"/>
                    <a:pt x="215" y="158"/>
                  </a:cubicBezTo>
                  <a:cubicBezTo>
                    <a:pt x="222" y="138"/>
                    <a:pt x="222" y="138"/>
                    <a:pt x="222" y="138"/>
                  </a:cubicBezTo>
                  <a:cubicBezTo>
                    <a:pt x="223" y="135"/>
                    <a:pt x="221" y="131"/>
                    <a:pt x="218" y="129"/>
                  </a:cubicBezTo>
                  <a:close/>
                  <a:moveTo>
                    <a:pt x="111" y="182"/>
                  </a:moveTo>
                  <a:cubicBezTo>
                    <a:pt x="73" y="182"/>
                    <a:pt x="42" y="151"/>
                    <a:pt x="42" y="113"/>
                  </a:cubicBezTo>
                  <a:cubicBezTo>
                    <a:pt x="42" y="75"/>
                    <a:pt x="73" y="44"/>
                    <a:pt x="111" y="44"/>
                  </a:cubicBezTo>
                  <a:cubicBezTo>
                    <a:pt x="149" y="44"/>
                    <a:pt x="180" y="75"/>
                    <a:pt x="180" y="113"/>
                  </a:cubicBezTo>
                  <a:cubicBezTo>
                    <a:pt x="180" y="151"/>
                    <a:pt x="149" y="182"/>
                    <a:pt x="111" y="18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u="sng"/>
            </a:p>
          </p:txBody>
        </p:sp>
      </p:grpSp>
      <p:grpSp>
        <p:nvGrpSpPr>
          <p:cNvPr id="19" name="Group 18">
            <a:extLst>
              <a:ext uri="{FF2B5EF4-FFF2-40B4-BE49-F238E27FC236}">
                <a16:creationId xmlns:a16="http://schemas.microsoft.com/office/drawing/2014/main" id="{8A0EF881-13E1-4E90-9FD0-EB266A17A165}"/>
              </a:ext>
            </a:extLst>
          </p:cNvPr>
          <p:cNvGrpSpPr/>
          <p:nvPr userDrawn="1"/>
        </p:nvGrpSpPr>
        <p:grpSpPr>
          <a:xfrm rot="21341410">
            <a:off x="5259125" y="3799222"/>
            <a:ext cx="1698893" cy="1721855"/>
            <a:chOff x="6130734" y="4881949"/>
            <a:chExt cx="353445" cy="358222"/>
          </a:xfrm>
          <a:solidFill>
            <a:schemeClr val="bg1"/>
          </a:solidFill>
        </p:grpSpPr>
        <p:sp>
          <p:nvSpPr>
            <p:cNvPr id="20" name="Freeform 40">
              <a:extLst>
                <a:ext uri="{FF2B5EF4-FFF2-40B4-BE49-F238E27FC236}">
                  <a16:creationId xmlns:a16="http://schemas.microsoft.com/office/drawing/2014/main" id="{AF8C93FE-3F71-4C7C-BA3D-D932EB1EA989}"/>
                </a:ext>
              </a:extLst>
            </p:cNvPr>
            <p:cNvSpPr>
              <a:spLocks noEditPoints="1"/>
            </p:cNvSpPr>
            <p:nvPr/>
          </p:nvSpPr>
          <p:spPr bwMode="auto">
            <a:xfrm>
              <a:off x="6237006" y="4990610"/>
              <a:ext cx="139707" cy="139707"/>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7 h 88"/>
                <a:gd name="T12" fmla="*/ 21 w 88"/>
                <a:gd name="T13" fmla="*/ 44 h 88"/>
                <a:gd name="T14" fmla="*/ 44 w 88"/>
                <a:gd name="T15" fmla="*/ 21 h 88"/>
                <a:gd name="T16" fmla="*/ 68 w 88"/>
                <a:gd name="T17" fmla="*/ 44 h 88"/>
                <a:gd name="T18" fmla="*/ 44 w 88"/>
                <a:gd name="T19" fmla="*/ 6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67"/>
                  </a:moveTo>
                  <a:cubicBezTo>
                    <a:pt x="31" y="67"/>
                    <a:pt x="21" y="57"/>
                    <a:pt x="21" y="44"/>
                  </a:cubicBezTo>
                  <a:cubicBezTo>
                    <a:pt x="21" y="31"/>
                    <a:pt x="31" y="21"/>
                    <a:pt x="44" y="21"/>
                  </a:cubicBezTo>
                  <a:cubicBezTo>
                    <a:pt x="57" y="21"/>
                    <a:pt x="68" y="31"/>
                    <a:pt x="68" y="44"/>
                  </a:cubicBezTo>
                  <a:cubicBezTo>
                    <a:pt x="68" y="57"/>
                    <a:pt x="57" y="67"/>
                    <a:pt x="44"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u="sng"/>
            </a:p>
          </p:txBody>
        </p:sp>
        <p:sp>
          <p:nvSpPr>
            <p:cNvPr id="21" name="Freeform 41">
              <a:extLst>
                <a:ext uri="{FF2B5EF4-FFF2-40B4-BE49-F238E27FC236}">
                  <a16:creationId xmlns:a16="http://schemas.microsoft.com/office/drawing/2014/main" id="{C158429A-861C-4279-AE85-E5BE725B8CA5}"/>
                </a:ext>
              </a:extLst>
            </p:cNvPr>
            <p:cNvSpPr>
              <a:spLocks noEditPoints="1"/>
            </p:cNvSpPr>
            <p:nvPr/>
          </p:nvSpPr>
          <p:spPr bwMode="auto">
            <a:xfrm>
              <a:off x="6130734" y="4881949"/>
              <a:ext cx="353445" cy="358222"/>
            </a:xfrm>
            <a:custGeom>
              <a:avLst/>
              <a:gdLst>
                <a:gd name="T0" fmla="*/ 201 w 223"/>
                <a:gd name="T1" fmla="*/ 120 h 226"/>
                <a:gd name="T2" fmla="*/ 201 w 223"/>
                <a:gd name="T3" fmla="*/ 106 h 226"/>
                <a:gd name="T4" fmla="*/ 222 w 223"/>
                <a:gd name="T5" fmla="*/ 88 h 226"/>
                <a:gd name="T6" fmla="*/ 207 w 223"/>
                <a:gd name="T7" fmla="*/ 63 h 226"/>
                <a:gd name="T8" fmla="*/ 180 w 223"/>
                <a:gd name="T9" fmla="*/ 55 h 226"/>
                <a:gd name="T10" fmla="*/ 186 w 223"/>
                <a:gd name="T11" fmla="*/ 28 h 226"/>
                <a:gd name="T12" fmla="*/ 160 w 223"/>
                <a:gd name="T13" fmla="*/ 16 h 226"/>
                <a:gd name="T14" fmla="*/ 132 w 223"/>
                <a:gd name="T15" fmla="*/ 26 h 226"/>
                <a:gd name="T16" fmla="*/ 122 w 223"/>
                <a:gd name="T17" fmla="*/ 0 h 226"/>
                <a:gd name="T18" fmla="*/ 93 w 223"/>
                <a:gd name="T19" fmla="*/ 6 h 226"/>
                <a:gd name="T20" fmla="*/ 77 w 223"/>
                <a:gd name="T21" fmla="*/ 30 h 226"/>
                <a:gd name="T22" fmla="*/ 53 w 223"/>
                <a:gd name="T23" fmla="*/ 16 h 226"/>
                <a:gd name="T24" fmla="*/ 34 w 223"/>
                <a:gd name="T25" fmla="*/ 37 h 226"/>
                <a:gd name="T26" fmla="*/ 35 w 223"/>
                <a:gd name="T27" fmla="*/ 66 h 226"/>
                <a:gd name="T28" fmla="*/ 7 w 223"/>
                <a:gd name="T29" fmla="*/ 68 h 226"/>
                <a:gd name="T30" fmla="*/ 4 w 223"/>
                <a:gd name="T31" fmla="*/ 97 h 226"/>
                <a:gd name="T32" fmla="*/ 21 w 223"/>
                <a:gd name="T33" fmla="*/ 113 h 226"/>
                <a:gd name="T34" fmla="*/ 4 w 223"/>
                <a:gd name="T35" fmla="*/ 129 h 226"/>
                <a:gd name="T36" fmla="*/ 7 w 223"/>
                <a:gd name="T37" fmla="*/ 158 h 226"/>
                <a:gd name="T38" fmla="*/ 35 w 223"/>
                <a:gd name="T39" fmla="*/ 160 h 226"/>
                <a:gd name="T40" fmla="*/ 34 w 223"/>
                <a:gd name="T41" fmla="*/ 189 h 226"/>
                <a:gd name="T42" fmla="*/ 53 w 223"/>
                <a:gd name="T43" fmla="*/ 211 h 226"/>
                <a:gd name="T44" fmla="*/ 77 w 223"/>
                <a:gd name="T45" fmla="*/ 196 h 226"/>
                <a:gd name="T46" fmla="*/ 93 w 223"/>
                <a:gd name="T47" fmla="*/ 220 h 226"/>
                <a:gd name="T48" fmla="*/ 122 w 223"/>
                <a:gd name="T49" fmla="*/ 226 h 226"/>
                <a:gd name="T50" fmla="*/ 132 w 223"/>
                <a:gd name="T51" fmla="*/ 200 h 226"/>
                <a:gd name="T52" fmla="*/ 160 w 223"/>
                <a:gd name="T53" fmla="*/ 210 h 226"/>
                <a:gd name="T54" fmla="*/ 186 w 223"/>
                <a:gd name="T55" fmla="*/ 198 h 226"/>
                <a:gd name="T56" fmla="*/ 180 w 223"/>
                <a:gd name="T57" fmla="*/ 171 h 226"/>
                <a:gd name="T58" fmla="*/ 207 w 223"/>
                <a:gd name="T59" fmla="*/ 163 h 226"/>
                <a:gd name="T60" fmla="*/ 222 w 223"/>
                <a:gd name="T61" fmla="*/ 138 h 226"/>
                <a:gd name="T62" fmla="*/ 111 w 223"/>
                <a:gd name="T63" fmla="*/ 182 h 226"/>
                <a:gd name="T64" fmla="*/ 111 w 223"/>
                <a:gd name="T65" fmla="*/ 44 h 226"/>
                <a:gd name="T66" fmla="*/ 111 w 223"/>
                <a:gd name="T67" fmla="*/ 18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 h="226">
                  <a:moveTo>
                    <a:pt x="218" y="129"/>
                  </a:moveTo>
                  <a:cubicBezTo>
                    <a:pt x="201" y="120"/>
                    <a:pt x="201" y="120"/>
                    <a:pt x="201" y="120"/>
                  </a:cubicBezTo>
                  <a:cubicBezTo>
                    <a:pt x="201" y="118"/>
                    <a:pt x="201" y="115"/>
                    <a:pt x="201" y="113"/>
                  </a:cubicBezTo>
                  <a:cubicBezTo>
                    <a:pt x="201" y="111"/>
                    <a:pt x="201" y="108"/>
                    <a:pt x="201" y="106"/>
                  </a:cubicBezTo>
                  <a:cubicBezTo>
                    <a:pt x="218" y="97"/>
                    <a:pt x="218" y="97"/>
                    <a:pt x="218" y="97"/>
                  </a:cubicBezTo>
                  <a:cubicBezTo>
                    <a:pt x="221" y="95"/>
                    <a:pt x="223" y="91"/>
                    <a:pt x="222" y="88"/>
                  </a:cubicBezTo>
                  <a:cubicBezTo>
                    <a:pt x="215" y="68"/>
                    <a:pt x="215" y="68"/>
                    <a:pt x="215" y="68"/>
                  </a:cubicBezTo>
                  <a:cubicBezTo>
                    <a:pt x="214" y="65"/>
                    <a:pt x="211" y="63"/>
                    <a:pt x="207" y="63"/>
                  </a:cubicBezTo>
                  <a:cubicBezTo>
                    <a:pt x="188" y="66"/>
                    <a:pt x="188" y="66"/>
                    <a:pt x="188" y="66"/>
                  </a:cubicBezTo>
                  <a:cubicBezTo>
                    <a:pt x="185" y="62"/>
                    <a:pt x="182" y="58"/>
                    <a:pt x="180" y="55"/>
                  </a:cubicBezTo>
                  <a:cubicBezTo>
                    <a:pt x="188" y="37"/>
                    <a:pt x="188" y="37"/>
                    <a:pt x="188" y="37"/>
                  </a:cubicBezTo>
                  <a:cubicBezTo>
                    <a:pt x="190" y="34"/>
                    <a:pt x="189" y="30"/>
                    <a:pt x="186" y="28"/>
                  </a:cubicBezTo>
                  <a:cubicBezTo>
                    <a:pt x="169" y="16"/>
                    <a:pt x="169" y="16"/>
                    <a:pt x="169" y="16"/>
                  </a:cubicBezTo>
                  <a:cubicBezTo>
                    <a:pt x="166" y="14"/>
                    <a:pt x="162" y="14"/>
                    <a:pt x="160" y="16"/>
                  </a:cubicBezTo>
                  <a:cubicBezTo>
                    <a:pt x="145" y="30"/>
                    <a:pt x="145" y="30"/>
                    <a:pt x="145" y="30"/>
                  </a:cubicBezTo>
                  <a:cubicBezTo>
                    <a:pt x="141" y="28"/>
                    <a:pt x="137" y="27"/>
                    <a:pt x="132" y="26"/>
                  </a:cubicBezTo>
                  <a:cubicBezTo>
                    <a:pt x="129" y="6"/>
                    <a:pt x="129" y="6"/>
                    <a:pt x="129" y="6"/>
                  </a:cubicBezTo>
                  <a:cubicBezTo>
                    <a:pt x="128" y="3"/>
                    <a:pt x="125" y="0"/>
                    <a:pt x="122" y="0"/>
                  </a:cubicBezTo>
                  <a:cubicBezTo>
                    <a:pt x="100" y="0"/>
                    <a:pt x="100" y="0"/>
                    <a:pt x="100" y="0"/>
                  </a:cubicBezTo>
                  <a:cubicBezTo>
                    <a:pt x="97" y="0"/>
                    <a:pt x="94" y="3"/>
                    <a:pt x="93" y="6"/>
                  </a:cubicBezTo>
                  <a:cubicBezTo>
                    <a:pt x="90" y="26"/>
                    <a:pt x="90" y="26"/>
                    <a:pt x="90" y="26"/>
                  </a:cubicBezTo>
                  <a:cubicBezTo>
                    <a:pt x="85" y="27"/>
                    <a:pt x="81" y="28"/>
                    <a:pt x="77" y="30"/>
                  </a:cubicBezTo>
                  <a:cubicBezTo>
                    <a:pt x="63" y="16"/>
                    <a:pt x="63" y="16"/>
                    <a:pt x="63" y="16"/>
                  </a:cubicBezTo>
                  <a:cubicBezTo>
                    <a:pt x="60" y="14"/>
                    <a:pt x="56" y="14"/>
                    <a:pt x="53" y="16"/>
                  </a:cubicBezTo>
                  <a:cubicBezTo>
                    <a:pt x="36" y="28"/>
                    <a:pt x="36" y="28"/>
                    <a:pt x="36" y="28"/>
                  </a:cubicBezTo>
                  <a:cubicBezTo>
                    <a:pt x="34" y="30"/>
                    <a:pt x="33" y="34"/>
                    <a:pt x="34" y="37"/>
                  </a:cubicBezTo>
                  <a:cubicBezTo>
                    <a:pt x="43" y="55"/>
                    <a:pt x="43" y="55"/>
                    <a:pt x="43" y="55"/>
                  </a:cubicBezTo>
                  <a:cubicBezTo>
                    <a:pt x="40" y="58"/>
                    <a:pt x="37" y="62"/>
                    <a:pt x="35" y="66"/>
                  </a:cubicBezTo>
                  <a:cubicBezTo>
                    <a:pt x="15" y="63"/>
                    <a:pt x="15" y="63"/>
                    <a:pt x="15" y="63"/>
                  </a:cubicBezTo>
                  <a:cubicBezTo>
                    <a:pt x="12" y="63"/>
                    <a:pt x="8" y="65"/>
                    <a:pt x="7" y="68"/>
                  </a:cubicBezTo>
                  <a:cubicBezTo>
                    <a:pt x="1" y="88"/>
                    <a:pt x="1" y="88"/>
                    <a:pt x="1" y="88"/>
                  </a:cubicBezTo>
                  <a:cubicBezTo>
                    <a:pt x="0" y="91"/>
                    <a:pt x="1" y="95"/>
                    <a:pt x="4" y="97"/>
                  </a:cubicBezTo>
                  <a:cubicBezTo>
                    <a:pt x="22" y="106"/>
                    <a:pt x="22" y="106"/>
                    <a:pt x="22" y="106"/>
                  </a:cubicBezTo>
                  <a:cubicBezTo>
                    <a:pt x="21" y="108"/>
                    <a:pt x="21" y="111"/>
                    <a:pt x="21" y="113"/>
                  </a:cubicBezTo>
                  <a:cubicBezTo>
                    <a:pt x="21" y="115"/>
                    <a:pt x="21" y="118"/>
                    <a:pt x="22" y="120"/>
                  </a:cubicBezTo>
                  <a:cubicBezTo>
                    <a:pt x="4" y="129"/>
                    <a:pt x="4" y="129"/>
                    <a:pt x="4" y="129"/>
                  </a:cubicBezTo>
                  <a:cubicBezTo>
                    <a:pt x="1" y="131"/>
                    <a:pt x="0" y="135"/>
                    <a:pt x="1" y="138"/>
                  </a:cubicBezTo>
                  <a:cubicBezTo>
                    <a:pt x="7" y="158"/>
                    <a:pt x="7" y="158"/>
                    <a:pt x="7" y="158"/>
                  </a:cubicBezTo>
                  <a:cubicBezTo>
                    <a:pt x="8" y="161"/>
                    <a:pt x="12" y="163"/>
                    <a:pt x="15" y="163"/>
                  </a:cubicBezTo>
                  <a:cubicBezTo>
                    <a:pt x="35" y="160"/>
                    <a:pt x="35" y="160"/>
                    <a:pt x="35" y="160"/>
                  </a:cubicBezTo>
                  <a:cubicBezTo>
                    <a:pt x="37" y="164"/>
                    <a:pt x="40" y="168"/>
                    <a:pt x="43" y="171"/>
                  </a:cubicBezTo>
                  <a:cubicBezTo>
                    <a:pt x="34" y="189"/>
                    <a:pt x="34" y="189"/>
                    <a:pt x="34" y="189"/>
                  </a:cubicBezTo>
                  <a:cubicBezTo>
                    <a:pt x="33" y="192"/>
                    <a:pt x="34" y="196"/>
                    <a:pt x="36" y="198"/>
                  </a:cubicBezTo>
                  <a:cubicBezTo>
                    <a:pt x="53" y="211"/>
                    <a:pt x="53" y="211"/>
                    <a:pt x="53" y="211"/>
                  </a:cubicBezTo>
                  <a:cubicBezTo>
                    <a:pt x="56" y="212"/>
                    <a:pt x="60" y="212"/>
                    <a:pt x="63" y="210"/>
                  </a:cubicBezTo>
                  <a:cubicBezTo>
                    <a:pt x="77" y="196"/>
                    <a:pt x="77" y="196"/>
                    <a:pt x="77" y="196"/>
                  </a:cubicBezTo>
                  <a:cubicBezTo>
                    <a:pt x="81" y="198"/>
                    <a:pt x="85" y="199"/>
                    <a:pt x="90" y="200"/>
                  </a:cubicBezTo>
                  <a:cubicBezTo>
                    <a:pt x="93" y="220"/>
                    <a:pt x="93" y="220"/>
                    <a:pt x="93" y="220"/>
                  </a:cubicBezTo>
                  <a:cubicBezTo>
                    <a:pt x="94" y="223"/>
                    <a:pt x="97" y="226"/>
                    <a:pt x="100" y="226"/>
                  </a:cubicBezTo>
                  <a:cubicBezTo>
                    <a:pt x="122" y="226"/>
                    <a:pt x="122" y="226"/>
                    <a:pt x="122" y="226"/>
                  </a:cubicBezTo>
                  <a:cubicBezTo>
                    <a:pt x="125" y="226"/>
                    <a:pt x="128" y="223"/>
                    <a:pt x="129" y="220"/>
                  </a:cubicBezTo>
                  <a:cubicBezTo>
                    <a:pt x="132" y="200"/>
                    <a:pt x="132" y="200"/>
                    <a:pt x="132" y="200"/>
                  </a:cubicBezTo>
                  <a:cubicBezTo>
                    <a:pt x="137" y="199"/>
                    <a:pt x="141" y="198"/>
                    <a:pt x="145" y="196"/>
                  </a:cubicBezTo>
                  <a:cubicBezTo>
                    <a:pt x="160" y="210"/>
                    <a:pt x="160" y="210"/>
                    <a:pt x="160" y="210"/>
                  </a:cubicBezTo>
                  <a:cubicBezTo>
                    <a:pt x="162" y="212"/>
                    <a:pt x="166" y="212"/>
                    <a:pt x="169" y="211"/>
                  </a:cubicBezTo>
                  <a:cubicBezTo>
                    <a:pt x="186" y="198"/>
                    <a:pt x="186" y="198"/>
                    <a:pt x="186" y="198"/>
                  </a:cubicBezTo>
                  <a:cubicBezTo>
                    <a:pt x="189" y="196"/>
                    <a:pt x="190" y="192"/>
                    <a:pt x="188" y="189"/>
                  </a:cubicBezTo>
                  <a:cubicBezTo>
                    <a:pt x="180" y="171"/>
                    <a:pt x="180" y="171"/>
                    <a:pt x="180" y="171"/>
                  </a:cubicBezTo>
                  <a:cubicBezTo>
                    <a:pt x="182" y="168"/>
                    <a:pt x="185" y="164"/>
                    <a:pt x="188" y="160"/>
                  </a:cubicBezTo>
                  <a:cubicBezTo>
                    <a:pt x="207" y="163"/>
                    <a:pt x="207" y="163"/>
                    <a:pt x="207" y="163"/>
                  </a:cubicBezTo>
                  <a:cubicBezTo>
                    <a:pt x="211" y="163"/>
                    <a:pt x="214" y="161"/>
                    <a:pt x="215" y="158"/>
                  </a:cubicBezTo>
                  <a:cubicBezTo>
                    <a:pt x="222" y="138"/>
                    <a:pt x="222" y="138"/>
                    <a:pt x="222" y="138"/>
                  </a:cubicBezTo>
                  <a:cubicBezTo>
                    <a:pt x="223" y="135"/>
                    <a:pt x="221" y="131"/>
                    <a:pt x="218" y="129"/>
                  </a:cubicBezTo>
                  <a:close/>
                  <a:moveTo>
                    <a:pt x="111" y="182"/>
                  </a:moveTo>
                  <a:cubicBezTo>
                    <a:pt x="73" y="182"/>
                    <a:pt x="42" y="151"/>
                    <a:pt x="42" y="113"/>
                  </a:cubicBezTo>
                  <a:cubicBezTo>
                    <a:pt x="42" y="75"/>
                    <a:pt x="73" y="44"/>
                    <a:pt x="111" y="44"/>
                  </a:cubicBezTo>
                  <a:cubicBezTo>
                    <a:pt x="149" y="44"/>
                    <a:pt x="180" y="75"/>
                    <a:pt x="180" y="113"/>
                  </a:cubicBezTo>
                  <a:cubicBezTo>
                    <a:pt x="180" y="151"/>
                    <a:pt x="149" y="182"/>
                    <a:pt x="111" y="18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u="sng"/>
            </a:p>
          </p:txBody>
        </p:sp>
      </p:grpSp>
      <p:grpSp>
        <p:nvGrpSpPr>
          <p:cNvPr id="22" name="Group 21">
            <a:extLst>
              <a:ext uri="{FF2B5EF4-FFF2-40B4-BE49-F238E27FC236}">
                <a16:creationId xmlns:a16="http://schemas.microsoft.com/office/drawing/2014/main" id="{513FC4DB-D582-4111-84FC-F87F64D547B6}"/>
              </a:ext>
            </a:extLst>
          </p:cNvPr>
          <p:cNvGrpSpPr/>
          <p:nvPr userDrawn="1"/>
        </p:nvGrpSpPr>
        <p:grpSpPr>
          <a:xfrm>
            <a:off x="5645599" y="1894989"/>
            <a:ext cx="1698893" cy="1721855"/>
            <a:chOff x="6130734" y="4881949"/>
            <a:chExt cx="353445" cy="358222"/>
          </a:xfrm>
          <a:solidFill>
            <a:schemeClr val="bg1"/>
          </a:solidFill>
        </p:grpSpPr>
        <p:sp>
          <p:nvSpPr>
            <p:cNvPr id="23" name="Freeform 40">
              <a:extLst>
                <a:ext uri="{FF2B5EF4-FFF2-40B4-BE49-F238E27FC236}">
                  <a16:creationId xmlns:a16="http://schemas.microsoft.com/office/drawing/2014/main" id="{F5A6D6CF-5AEB-41D2-A4CB-D982C878AF59}"/>
                </a:ext>
              </a:extLst>
            </p:cNvPr>
            <p:cNvSpPr>
              <a:spLocks noEditPoints="1"/>
            </p:cNvSpPr>
            <p:nvPr/>
          </p:nvSpPr>
          <p:spPr bwMode="auto">
            <a:xfrm>
              <a:off x="6237006" y="4990610"/>
              <a:ext cx="139707" cy="139707"/>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7 h 88"/>
                <a:gd name="T12" fmla="*/ 21 w 88"/>
                <a:gd name="T13" fmla="*/ 44 h 88"/>
                <a:gd name="T14" fmla="*/ 44 w 88"/>
                <a:gd name="T15" fmla="*/ 21 h 88"/>
                <a:gd name="T16" fmla="*/ 68 w 88"/>
                <a:gd name="T17" fmla="*/ 44 h 88"/>
                <a:gd name="T18" fmla="*/ 44 w 88"/>
                <a:gd name="T19" fmla="*/ 6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67"/>
                  </a:moveTo>
                  <a:cubicBezTo>
                    <a:pt x="31" y="67"/>
                    <a:pt x="21" y="57"/>
                    <a:pt x="21" y="44"/>
                  </a:cubicBezTo>
                  <a:cubicBezTo>
                    <a:pt x="21" y="31"/>
                    <a:pt x="31" y="21"/>
                    <a:pt x="44" y="21"/>
                  </a:cubicBezTo>
                  <a:cubicBezTo>
                    <a:pt x="57" y="21"/>
                    <a:pt x="68" y="31"/>
                    <a:pt x="68" y="44"/>
                  </a:cubicBezTo>
                  <a:cubicBezTo>
                    <a:pt x="68" y="57"/>
                    <a:pt x="57" y="67"/>
                    <a:pt x="44"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u="sng"/>
            </a:p>
          </p:txBody>
        </p:sp>
        <p:sp>
          <p:nvSpPr>
            <p:cNvPr id="26" name="Freeform 41">
              <a:extLst>
                <a:ext uri="{FF2B5EF4-FFF2-40B4-BE49-F238E27FC236}">
                  <a16:creationId xmlns:a16="http://schemas.microsoft.com/office/drawing/2014/main" id="{48584D85-6FB8-4D02-A940-9EE6B43AECBA}"/>
                </a:ext>
              </a:extLst>
            </p:cNvPr>
            <p:cNvSpPr>
              <a:spLocks noEditPoints="1"/>
            </p:cNvSpPr>
            <p:nvPr/>
          </p:nvSpPr>
          <p:spPr bwMode="auto">
            <a:xfrm>
              <a:off x="6130734" y="4881949"/>
              <a:ext cx="353445" cy="358222"/>
            </a:xfrm>
            <a:custGeom>
              <a:avLst/>
              <a:gdLst>
                <a:gd name="T0" fmla="*/ 201 w 223"/>
                <a:gd name="T1" fmla="*/ 120 h 226"/>
                <a:gd name="T2" fmla="*/ 201 w 223"/>
                <a:gd name="T3" fmla="*/ 106 h 226"/>
                <a:gd name="T4" fmla="*/ 222 w 223"/>
                <a:gd name="T5" fmla="*/ 88 h 226"/>
                <a:gd name="T6" fmla="*/ 207 w 223"/>
                <a:gd name="T7" fmla="*/ 63 h 226"/>
                <a:gd name="T8" fmla="*/ 180 w 223"/>
                <a:gd name="T9" fmla="*/ 55 h 226"/>
                <a:gd name="T10" fmla="*/ 186 w 223"/>
                <a:gd name="T11" fmla="*/ 28 h 226"/>
                <a:gd name="T12" fmla="*/ 160 w 223"/>
                <a:gd name="T13" fmla="*/ 16 h 226"/>
                <a:gd name="T14" fmla="*/ 132 w 223"/>
                <a:gd name="T15" fmla="*/ 26 h 226"/>
                <a:gd name="T16" fmla="*/ 122 w 223"/>
                <a:gd name="T17" fmla="*/ 0 h 226"/>
                <a:gd name="T18" fmla="*/ 93 w 223"/>
                <a:gd name="T19" fmla="*/ 6 h 226"/>
                <a:gd name="T20" fmla="*/ 77 w 223"/>
                <a:gd name="T21" fmla="*/ 30 h 226"/>
                <a:gd name="T22" fmla="*/ 53 w 223"/>
                <a:gd name="T23" fmla="*/ 16 h 226"/>
                <a:gd name="T24" fmla="*/ 34 w 223"/>
                <a:gd name="T25" fmla="*/ 37 h 226"/>
                <a:gd name="T26" fmla="*/ 35 w 223"/>
                <a:gd name="T27" fmla="*/ 66 h 226"/>
                <a:gd name="T28" fmla="*/ 7 w 223"/>
                <a:gd name="T29" fmla="*/ 68 h 226"/>
                <a:gd name="T30" fmla="*/ 4 w 223"/>
                <a:gd name="T31" fmla="*/ 97 h 226"/>
                <a:gd name="T32" fmla="*/ 21 w 223"/>
                <a:gd name="T33" fmla="*/ 113 h 226"/>
                <a:gd name="T34" fmla="*/ 4 w 223"/>
                <a:gd name="T35" fmla="*/ 129 h 226"/>
                <a:gd name="T36" fmla="*/ 7 w 223"/>
                <a:gd name="T37" fmla="*/ 158 h 226"/>
                <a:gd name="T38" fmla="*/ 35 w 223"/>
                <a:gd name="T39" fmla="*/ 160 h 226"/>
                <a:gd name="T40" fmla="*/ 34 w 223"/>
                <a:gd name="T41" fmla="*/ 189 h 226"/>
                <a:gd name="T42" fmla="*/ 53 w 223"/>
                <a:gd name="T43" fmla="*/ 211 h 226"/>
                <a:gd name="T44" fmla="*/ 77 w 223"/>
                <a:gd name="T45" fmla="*/ 196 h 226"/>
                <a:gd name="T46" fmla="*/ 93 w 223"/>
                <a:gd name="T47" fmla="*/ 220 h 226"/>
                <a:gd name="T48" fmla="*/ 122 w 223"/>
                <a:gd name="T49" fmla="*/ 226 h 226"/>
                <a:gd name="T50" fmla="*/ 132 w 223"/>
                <a:gd name="T51" fmla="*/ 200 h 226"/>
                <a:gd name="T52" fmla="*/ 160 w 223"/>
                <a:gd name="T53" fmla="*/ 210 h 226"/>
                <a:gd name="T54" fmla="*/ 186 w 223"/>
                <a:gd name="T55" fmla="*/ 198 h 226"/>
                <a:gd name="T56" fmla="*/ 180 w 223"/>
                <a:gd name="T57" fmla="*/ 171 h 226"/>
                <a:gd name="T58" fmla="*/ 207 w 223"/>
                <a:gd name="T59" fmla="*/ 163 h 226"/>
                <a:gd name="T60" fmla="*/ 222 w 223"/>
                <a:gd name="T61" fmla="*/ 138 h 226"/>
                <a:gd name="T62" fmla="*/ 111 w 223"/>
                <a:gd name="T63" fmla="*/ 182 h 226"/>
                <a:gd name="T64" fmla="*/ 111 w 223"/>
                <a:gd name="T65" fmla="*/ 44 h 226"/>
                <a:gd name="T66" fmla="*/ 111 w 223"/>
                <a:gd name="T67" fmla="*/ 18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 h="226">
                  <a:moveTo>
                    <a:pt x="218" y="129"/>
                  </a:moveTo>
                  <a:cubicBezTo>
                    <a:pt x="201" y="120"/>
                    <a:pt x="201" y="120"/>
                    <a:pt x="201" y="120"/>
                  </a:cubicBezTo>
                  <a:cubicBezTo>
                    <a:pt x="201" y="118"/>
                    <a:pt x="201" y="115"/>
                    <a:pt x="201" y="113"/>
                  </a:cubicBezTo>
                  <a:cubicBezTo>
                    <a:pt x="201" y="111"/>
                    <a:pt x="201" y="108"/>
                    <a:pt x="201" y="106"/>
                  </a:cubicBezTo>
                  <a:cubicBezTo>
                    <a:pt x="218" y="97"/>
                    <a:pt x="218" y="97"/>
                    <a:pt x="218" y="97"/>
                  </a:cubicBezTo>
                  <a:cubicBezTo>
                    <a:pt x="221" y="95"/>
                    <a:pt x="223" y="91"/>
                    <a:pt x="222" y="88"/>
                  </a:cubicBezTo>
                  <a:cubicBezTo>
                    <a:pt x="215" y="68"/>
                    <a:pt x="215" y="68"/>
                    <a:pt x="215" y="68"/>
                  </a:cubicBezTo>
                  <a:cubicBezTo>
                    <a:pt x="214" y="65"/>
                    <a:pt x="211" y="63"/>
                    <a:pt x="207" y="63"/>
                  </a:cubicBezTo>
                  <a:cubicBezTo>
                    <a:pt x="188" y="66"/>
                    <a:pt x="188" y="66"/>
                    <a:pt x="188" y="66"/>
                  </a:cubicBezTo>
                  <a:cubicBezTo>
                    <a:pt x="185" y="62"/>
                    <a:pt x="182" y="58"/>
                    <a:pt x="180" y="55"/>
                  </a:cubicBezTo>
                  <a:cubicBezTo>
                    <a:pt x="188" y="37"/>
                    <a:pt x="188" y="37"/>
                    <a:pt x="188" y="37"/>
                  </a:cubicBezTo>
                  <a:cubicBezTo>
                    <a:pt x="190" y="34"/>
                    <a:pt x="189" y="30"/>
                    <a:pt x="186" y="28"/>
                  </a:cubicBezTo>
                  <a:cubicBezTo>
                    <a:pt x="169" y="16"/>
                    <a:pt x="169" y="16"/>
                    <a:pt x="169" y="16"/>
                  </a:cubicBezTo>
                  <a:cubicBezTo>
                    <a:pt x="166" y="14"/>
                    <a:pt x="162" y="14"/>
                    <a:pt x="160" y="16"/>
                  </a:cubicBezTo>
                  <a:cubicBezTo>
                    <a:pt x="145" y="30"/>
                    <a:pt x="145" y="30"/>
                    <a:pt x="145" y="30"/>
                  </a:cubicBezTo>
                  <a:cubicBezTo>
                    <a:pt x="141" y="28"/>
                    <a:pt x="137" y="27"/>
                    <a:pt x="132" y="26"/>
                  </a:cubicBezTo>
                  <a:cubicBezTo>
                    <a:pt x="129" y="6"/>
                    <a:pt x="129" y="6"/>
                    <a:pt x="129" y="6"/>
                  </a:cubicBezTo>
                  <a:cubicBezTo>
                    <a:pt x="128" y="3"/>
                    <a:pt x="125" y="0"/>
                    <a:pt x="122" y="0"/>
                  </a:cubicBezTo>
                  <a:cubicBezTo>
                    <a:pt x="100" y="0"/>
                    <a:pt x="100" y="0"/>
                    <a:pt x="100" y="0"/>
                  </a:cubicBezTo>
                  <a:cubicBezTo>
                    <a:pt x="97" y="0"/>
                    <a:pt x="94" y="3"/>
                    <a:pt x="93" y="6"/>
                  </a:cubicBezTo>
                  <a:cubicBezTo>
                    <a:pt x="90" y="26"/>
                    <a:pt x="90" y="26"/>
                    <a:pt x="90" y="26"/>
                  </a:cubicBezTo>
                  <a:cubicBezTo>
                    <a:pt x="85" y="27"/>
                    <a:pt x="81" y="28"/>
                    <a:pt x="77" y="30"/>
                  </a:cubicBezTo>
                  <a:cubicBezTo>
                    <a:pt x="63" y="16"/>
                    <a:pt x="63" y="16"/>
                    <a:pt x="63" y="16"/>
                  </a:cubicBezTo>
                  <a:cubicBezTo>
                    <a:pt x="60" y="14"/>
                    <a:pt x="56" y="14"/>
                    <a:pt x="53" y="16"/>
                  </a:cubicBezTo>
                  <a:cubicBezTo>
                    <a:pt x="36" y="28"/>
                    <a:pt x="36" y="28"/>
                    <a:pt x="36" y="28"/>
                  </a:cubicBezTo>
                  <a:cubicBezTo>
                    <a:pt x="34" y="30"/>
                    <a:pt x="33" y="34"/>
                    <a:pt x="34" y="37"/>
                  </a:cubicBezTo>
                  <a:cubicBezTo>
                    <a:pt x="43" y="55"/>
                    <a:pt x="43" y="55"/>
                    <a:pt x="43" y="55"/>
                  </a:cubicBezTo>
                  <a:cubicBezTo>
                    <a:pt x="40" y="58"/>
                    <a:pt x="37" y="62"/>
                    <a:pt x="35" y="66"/>
                  </a:cubicBezTo>
                  <a:cubicBezTo>
                    <a:pt x="15" y="63"/>
                    <a:pt x="15" y="63"/>
                    <a:pt x="15" y="63"/>
                  </a:cubicBezTo>
                  <a:cubicBezTo>
                    <a:pt x="12" y="63"/>
                    <a:pt x="8" y="65"/>
                    <a:pt x="7" y="68"/>
                  </a:cubicBezTo>
                  <a:cubicBezTo>
                    <a:pt x="1" y="88"/>
                    <a:pt x="1" y="88"/>
                    <a:pt x="1" y="88"/>
                  </a:cubicBezTo>
                  <a:cubicBezTo>
                    <a:pt x="0" y="91"/>
                    <a:pt x="1" y="95"/>
                    <a:pt x="4" y="97"/>
                  </a:cubicBezTo>
                  <a:cubicBezTo>
                    <a:pt x="22" y="106"/>
                    <a:pt x="22" y="106"/>
                    <a:pt x="22" y="106"/>
                  </a:cubicBezTo>
                  <a:cubicBezTo>
                    <a:pt x="21" y="108"/>
                    <a:pt x="21" y="111"/>
                    <a:pt x="21" y="113"/>
                  </a:cubicBezTo>
                  <a:cubicBezTo>
                    <a:pt x="21" y="115"/>
                    <a:pt x="21" y="118"/>
                    <a:pt x="22" y="120"/>
                  </a:cubicBezTo>
                  <a:cubicBezTo>
                    <a:pt x="4" y="129"/>
                    <a:pt x="4" y="129"/>
                    <a:pt x="4" y="129"/>
                  </a:cubicBezTo>
                  <a:cubicBezTo>
                    <a:pt x="1" y="131"/>
                    <a:pt x="0" y="135"/>
                    <a:pt x="1" y="138"/>
                  </a:cubicBezTo>
                  <a:cubicBezTo>
                    <a:pt x="7" y="158"/>
                    <a:pt x="7" y="158"/>
                    <a:pt x="7" y="158"/>
                  </a:cubicBezTo>
                  <a:cubicBezTo>
                    <a:pt x="8" y="161"/>
                    <a:pt x="12" y="163"/>
                    <a:pt x="15" y="163"/>
                  </a:cubicBezTo>
                  <a:cubicBezTo>
                    <a:pt x="35" y="160"/>
                    <a:pt x="35" y="160"/>
                    <a:pt x="35" y="160"/>
                  </a:cubicBezTo>
                  <a:cubicBezTo>
                    <a:pt x="37" y="164"/>
                    <a:pt x="40" y="168"/>
                    <a:pt x="43" y="171"/>
                  </a:cubicBezTo>
                  <a:cubicBezTo>
                    <a:pt x="34" y="189"/>
                    <a:pt x="34" y="189"/>
                    <a:pt x="34" y="189"/>
                  </a:cubicBezTo>
                  <a:cubicBezTo>
                    <a:pt x="33" y="192"/>
                    <a:pt x="34" y="196"/>
                    <a:pt x="36" y="198"/>
                  </a:cubicBezTo>
                  <a:cubicBezTo>
                    <a:pt x="53" y="211"/>
                    <a:pt x="53" y="211"/>
                    <a:pt x="53" y="211"/>
                  </a:cubicBezTo>
                  <a:cubicBezTo>
                    <a:pt x="56" y="212"/>
                    <a:pt x="60" y="212"/>
                    <a:pt x="63" y="210"/>
                  </a:cubicBezTo>
                  <a:cubicBezTo>
                    <a:pt x="77" y="196"/>
                    <a:pt x="77" y="196"/>
                    <a:pt x="77" y="196"/>
                  </a:cubicBezTo>
                  <a:cubicBezTo>
                    <a:pt x="81" y="198"/>
                    <a:pt x="85" y="199"/>
                    <a:pt x="90" y="200"/>
                  </a:cubicBezTo>
                  <a:cubicBezTo>
                    <a:pt x="93" y="220"/>
                    <a:pt x="93" y="220"/>
                    <a:pt x="93" y="220"/>
                  </a:cubicBezTo>
                  <a:cubicBezTo>
                    <a:pt x="94" y="223"/>
                    <a:pt x="97" y="226"/>
                    <a:pt x="100" y="226"/>
                  </a:cubicBezTo>
                  <a:cubicBezTo>
                    <a:pt x="122" y="226"/>
                    <a:pt x="122" y="226"/>
                    <a:pt x="122" y="226"/>
                  </a:cubicBezTo>
                  <a:cubicBezTo>
                    <a:pt x="125" y="226"/>
                    <a:pt x="128" y="223"/>
                    <a:pt x="129" y="220"/>
                  </a:cubicBezTo>
                  <a:cubicBezTo>
                    <a:pt x="132" y="200"/>
                    <a:pt x="132" y="200"/>
                    <a:pt x="132" y="200"/>
                  </a:cubicBezTo>
                  <a:cubicBezTo>
                    <a:pt x="137" y="199"/>
                    <a:pt x="141" y="198"/>
                    <a:pt x="145" y="196"/>
                  </a:cubicBezTo>
                  <a:cubicBezTo>
                    <a:pt x="160" y="210"/>
                    <a:pt x="160" y="210"/>
                    <a:pt x="160" y="210"/>
                  </a:cubicBezTo>
                  <a:cubicBezTo>
                    <a:pt x="162" y="212"/>
                    <a:pt x="166" y="212"/>
                    <a:pt x="169" y="211"/>
                  </a:cubicBezTo>
                  <a:cubicBezTo>
                    <a:pt x="186" y="198"/>
                    <a:pt x="186" y="198"/>
                    <a:pt x="186" y="198"/>
                  </a:cubicBezTo>
                  <a:cubicBezTo>
                    <a:pt x="189" y="196"/>
                    <a:pt x="190" y="192"/>
                    <a:pt x="188" y="189"/>
                  </a:cubicBezTo>
                  <a:cubicBezTo>
                    <a:pt x="180" y="171"/>
                    <a:pt x="180" y="171"/>
                    <a:pt x="180" y="171"/>
                  </a:cubicBezTo>
                  <a:cubicBezTo>
                    <a:pt x="182" y="168"/>
                    <a:pt x="185" y="164"/>
                    <a:pt x="188" y="160"/>
                  </a:cubicBezTo>
                  <a:cubicBezTo>
                    <a:pt x="207" y="163"/>
                    <a:pt x="207" y="163"/>
                    <a:pt x="207" y="163"/>
                  </a:cubicBezTo>
                  <a:cubicBezTo>
                    <a:pt x="211" y="163"/>
                    <a:pt x="214" y="161"/>
                    <a:pt x="215" y="158"/>
                  </a:cubicBezTo>
                  <a:cubicBezTo>
                    <a:pt x="222" y="138"/>
                    <a:pt x="222" y="138"/>
                    <a:pt x="222" y="138"/>
                  </a:cubicBezTo>
                  <a:cubicBezTo>
                    <a:pt x="223" y="135"/>
                    <a:pt x="221" y="131"/>
                    <a:pt x="218" y="129"/>
                  </a:cubicBezTo>
                  <a:close/>
                  <a:moveTo>
                    <a:pt x="111" y="182"/>
                  </a:moveTo>
                  <a:cubicBezTo>
                    <a:pt x="73" y="182"/>
                    <a:pt x="42" y="151"/>
                    <a:pt x="42" y="113"/>
                  </a:cubicBezTo>
                  <a:cubicBezTo>
                    <a:pt x="42" y="75"/>
                    <a:pt x="73" y="44"/>
                    <a:pt x="111" y="44"/>
                  </a:cubicBezTo>
                  <a:cubicBezTo>
                    <a:pt x="149" y="44"/>
                    <a:pt x="180" y="75"/>
                    <a:pt x="180" y="113"/>
                  </a:cubicBezTo>
                  <a:cubicBezTo>
                    <a:pt x="180" y="151"/>
                    <a:pt x="149" y="182"/>
                    <a:pt x="111" y="18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u="sng"/>
            </a:p>
          </p:txBody>
        </p:sp>
      </p:grpSp>
      <p:grpSp>
        <p:nvGrpSpPr>
          <p:cNvPr id="27" name="Group 26">
            <a:extLst>
              <a:ext uri="{FF2B5EF4-FFF2-40B4-BE49-F238E27FC236}">
                <a16:creationId xmlns:a16="http://schemas.microsoft.com/office/drawing/2014/main" id="{F9A73F41-0DA2-429B-A818-A27F3F98251F}"/>
              </a:ext>
            </a:extLst>
          </p:cNvPr>
          <p:cNvGrpSpPr/>
          <p:nvPr userDrawn="1"/>
        </p:nvGrpSpPr>
        <p:grpSpPr>
          <a:xfrm rot="504056">
            <a:off x="6795259" y="3106954"/>
            <a:ext cx="1698893" cy="1721855"/>
            <a:chOff x="6130734" y="4881949"/>
            <a:chExt cx="353445" cy="358222"/>
          </a:xfrm>
          <a:solidFill>
            <a:schemeClr val="tx1"/>
          </a:solidFill>
        </p:grpSpPr>
        <p:sp>
          <p:nvSpPr>
            <p:cNvPr id="28" name="Freeform 40">
              <a:extLst>
                <a:ext uri="{FF2B5EF4-FFF2-40B4-BE49-F238E27FC236}">
                  <a16:creationId xmlns:a16="http://schemas.microsoft.com/office/drawing/2014/main" id="{E858F29A-1EB9-4636-881D-BC39812836B7}"/>
                </a:ext>
              </a:extLst>
            </p:cNvPr>
            <p:cNvSpPr>
              <a:spLocks noEditPoints="1"/>
            </p:cNvSpPr>
            <p:nvPr/>
          </p:nvSpPr>
          <p:spPr bwMode="auto">
            <a:xfrm>
              <a:off x="6237006" y="4990610"/>
              <a:ext cx="139707" cy="139707"/>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67 h 88"/>
                <a:gd name="T12" fmla="*/ 21 w 88"/>
                <a:gd name="T13" fmla="*/ 44 h 88"/>
                <a:gd name="T14" fmla="*/ 44 w 88"/>
                <a:gd name="T15" fmla="*/ 21 h 88"/>
                <a:gd name="T16" fmla="*/ 68 w 88"/>
                <a:gd name="T17" fmla="*/ 44 h 88"/>
                <a:gd name="T18" fmla="*/ 44 w 88"/>
                <a:gd name="T19" fmla="*/ 6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67"/>
                  </a:moveTo>
                  <a:cubicBezTo>
                    <a:pt x="31" y="67"/>
                    <a:pt x="21" y="57"/>
                    <a:pt x="21" y="44"/>
                  </a:cubicBezTo>
                  <a:cubicBezTo>
                    <a:pt x="21" y="31"/>
                    <a:pt x="31" y="21"/>
                    <a:pt x="44" y="21"/>
                  </a:cubicBezTo>
                  <a:cubicBezTo>
                    <a:pt x="57" y="21"/>
                    <a:pt x="68" y="31"/>
                    <a:pt x="68" y="44"/>
                  </a:cubicBezTo>
                  <a:cubicBezTo>
                    <a:pt x="68" y="57"/>
                    <a:pt x="57" y="67"/>
                    <a:pt x="44"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u="sng"/>
            </a:p>
          </p:txBody>
        </p:sp>
        <p:sp>
          <p:nvSpPr>
            <p:cNvPr id="29" name="Freeform 41">
              <a:extLst>
                <a:ext uri="{FF2B5EF4-FFF2-40B4-BE49-F238E27FC236}">
                  <a16:creationId xmlns:a16="http://schemas.microsoft.com/office/drawing/2014/main" id="{EA459DE2-8D59-4AEE-81B8-F98017A3D984}"/>
                </a:ext>
              </a:extLst>
            </p:cNvPr>
            <p:cNvSpPr>
              <a:spLocks noEditPoints="1"/>
            </p:cNvSpPr>
            <p:nvPr/>
          </p:nvSpPr>
          <p:spPr bwMode="auto">
            <a:xfrm>
              <a:off x="6130734" y="4881949"/>
              <a:ext cx="353445" cy="358222"/>
            </a:xfrm>
            <a:custGeom>
              <a:avLst/>
              <a:gdLst>
                <a:gd name="T0" fmla="*/ 201 w 223"/>
                <a:gd name="T1" fmla="*/ 120 h 226"/>
                <a:gd name="T2" fmla="*/ 201 w 223"/>
                <a:gd name="T3" fmla="*/ 106 h 226"/>
                <a:gd name="T4" fmla="*/ 222 w 223"/>
                <a:gd name="T5" fmla="*/ 88 h 226"/>
                <a:gd name="T6" fmla="*/ 207 w 223"/>
                <a:gd name="T7" fmla="*/ 63 h 226"/>
                <a:gd name="T8" fmla="*/ 180 w 223"/>
                <a:gd name="T9" fmla="*/ 55 h 226"/>
                <a:gd name="T10" fmla="*/ 186 w 223"/>
                <a:gd name="T11" fmla="*/ 28 h 226"/>
                <a:gd name="T12" fmla="*/ 160 w 223"/>
                <a:gd name="T13" fmla="*/ 16 h 226"/>
                <a:gd name="T14" fmla="*/ 132 w 223"/>
                <a:gd name="T15" fmla="*/ 26 h 226"/>
                <a:gd name="T16" fmla="*/ 122 w 223"/>
                <a:gd name="T17" fmla="*/ 0 h 226"/>
                <a:gd name="T18" fmla="*/ 93 w 223"/>
                <a:gd name="T19" fmla="*/ 6 h 226"/>
                <a:gd name="T20" fmla="*/ 77 w 223"/>
                <a:gd name="T21" fmla="*/ 30 h 226"/>
                <a:gd name="T22" fmla="*/ 53 w 223"/>
                <a:gd name="T23" fmla="*/ 16 h 226"/>
                <a:gd name="T24" fmla="*/ 34 w 223"/>
                <a:gd name="T25" fmla="*/ 37 h 226"/>
                <a:gd name="T26" fmla="*/ 35 w 223"/>
                <a:gd name="T27" fmla="*/ 66 h 226"/>
                <a:gd name="T28" fmla="*/ 7 w 223"/>
                <a:gd name="T29" fmla="*/ 68 h 226"/>
                <a:gd name="T30" fmla="*/ 4 w 223"/>
                <a:gd name="T31" fmla="*/ 97 h 226"/>
                <a:gd name="T32" fmla="*/ 21 w 223"/>
                <a:gd name="T33" fmla="*/ 113 h 226"/>
                <a:gd name="T34" fmla="*/ 4 w 223"/>
                <a:gd name="T35" fmla="*/ 129 h 226"/>
                <a:gd name="T36" fmla="*/ 7 w 223"/>
                <a:gd name="T37" fmla="*/ 158 h 226"/>
                <a:gd name="T38" fmla="*/ 35 w 223"/>
                <a:gd name="T39" fmla="*/ 160 h 226"/>
                <a:gd name="T40" fmla="*/ 34 w 223"/>
                <a:gd name="T41" fmla="*/ 189 h 226"/>
                <a:gd name="T42" fmla="*/ 53 w 223"/>
                <a:gd name="T43" fmla="*/ 211 h 226"/>
                <a:gd name="T44" fmla="*/ 77 w 223"/>
                <a:gd name="T45" fmla="*/ 196 h 226"/>
                <a:gd name="T46" fmla="*/ 93 w 223"/>
                <a:gd name="T47" fmla="*/ 220 h 226"/>
                <a:gd name="T48" fmla="*/ 122 w 223"/>
                <a:gd name="T49" fmla="*/ 226 h 226"/>
                <a:gd name="T50" fmla="*/ 132 w 223"/>
                <a:gd name="T51" fmla="*/ 200 h 226"/>
                <a:gd name="T52" fmla="*/ 160 w 223"/>
                <a:gd name="T53" fmla="*/ 210 h 226"/>
                <a:gd name="T54" fmla="*/ 186 w 223"/>
                <a:gd name="T55" fmla="*/ 198 h 226"/>
                <a:gd name="T56" fmla="*/ 180 w 223"/>
                <a:gd name="T57" fmla="*/ 171 h 226"/>
                <a:gd name="T58" fmla="*/ 207 w 223"/>
                <a:gd name="T59" fmla="*/ 163 h 226"/>
                <a:gd name="T60" fmla="*/ 222 w 223"/>
                <a:gd name="T61" fmla="*/ 138 h 226"/>
                <a:gd name="T62" fmla="*/ 111 w 223"/>
                <a:gd name="T63" fmla="*/ 182 h 226"/>
                <a:gd name="T64" fmla="*/ 111 w 223"/>
                <a:gd name="T65" fmla="*/ 44 h 226"/>
                <a:gd name="T66" fmla="*/ 111 w 223"/>
                <a:gd name="T67" fmla="*/ 18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 h="226">
                  <a:moveTo>
                    <a:pt x="218" y="129"/>
                  </a:moveTo>
                  <a:cubicBezTo>
                    <a:pt x="201" y="120"/>
                    <a:pt x="201" y="120"/>
                    <a:pt x="201" y="120"/>
                  </a:cubicBezTo>
                  <a:cubicBezTo>
                    <a:pt x="201" y="118"/>
                    <a:pt x="201" y="115"/>
                    <a:pt x="201" y="113"/>
                  </a:cubicBezTo>
                  <a:cubicBezTo>
                    <a:pt x="201" y="111"/>
                    <a:pt x="201" y="108"/>
                    <a:pt x="201" y="106"/>
                  </a:cubicBezTo>
                  <a:cubicBezTo>
                    <a:pt x="218" y="97"/>
                    <a:pt x="218" y="97"/>
                    <a:pt x="218" y="97"/>
                  </a:cubicBezTo>
                  <a:cubicBezTo>
                    <a:pt x="221" y="95"/>
                    <a:pt x="223" y="91"/>
                    <a:pt x="222" y="88"/>
                  </a:cubicBezTo>
                  <a:cubicBezTo>
                    <a:pt x="215" y="68"/>
                    <a:pt x="215" y="68"/>
                    <a:pt x="215" y="68"/>
                  </a:cubicBezTo>
                  <a:cubicBezTo>
                    <a:pt x="214" y="65"/>
                    <a:pt x="211" y="63"/>
                    <a:pt x="207" y="63"/>
                  </a:cubicBezTo>
                  <a:cubicBezTo>
                    <a:pt x="188" y="66"/>
                    <a:pt x="188" y="66"/>
                    <a:pt x="188" y="66"/>
                  </a:cubicBezTo>
                  <a:cubicBezTo>
                    <a:pt x="185" y="62"/>
                    <a:pt x="182" y="58"/>
                    <a:pt x="180" y="55"/>
                  </a:cubicBezTo>
                  <a:cubicBezTo>
                    <a:pt x="188" y="37"/>
                    <a:pt x="188" y="37"/>
                    <a:pt x="188" y="37"/>
                  </a:cubicBezTo>
                  <a:cubicBezTo>
                    <a:pt x="190" y="34"/>
                    <a:pt x="189" y="30"/>
                    <a:pt x="186" y="28"/>
                  </a:cubicBezTo>
                  <a:cubicBezTo>
                    <a:pt x="169" y="16"/>
                    <a:pt x="169" y="16"/>
                    <a:pt x="169" y="16"/>
                  </a:cubicBezTo>
                  <a:cubicBezTo>
                    <a:pt x="166" y="14"/>
                    <a:pt x="162" y="14"/>
                    <a:pt x="160" y="16"/>
                  </a:cubicBezTo>
                  <a:cubicBezTo>
                    <a:pt x="145" y="30"/>
                    <a:pt x="145" y="30"/>
                    <a:pt x="145" y="30"/>
                  </a:cubicBezTo>
                  <a:cubicBezTo>
                    <a:pt x="141" y="28"/>
                    <a:pt x="137" y="27"/>
                    <a:pt x="132" y="26"/>
                  </a:cubicBezTo>
                  <a:cubicBezTo>
                    <a:pt x="129" y="6"/>
                    <a:pt x="129" y="6"/>
                    <a:pt x="129" y="6"/>
                  </a:cubicBezTo>
                  <a:cubicBezTo>
                    <a:pt x="128" y="3"/>
                    <a:pt x="125" y="0"/>
                    <a:pt x="122" y="0"/>
                  </a:cubicBezTo>
                  <a:cubicBezTo>
                    <a:pt x="100" y="0"/>
                    <a:pt x="100" y="0"/>
                    <a:pt x="100" y="0"/>
                  </a:cubicBezTo>
                  <a:cubicBezTo>
                    <a:pt x="97" y="0"/>
                    <a:pt x="94" y="3"/>
                    <a:pt x="93" y="6"/>
                  </a:cubicBezTo>
                  <a:cubicBezTo>
                    <a:pt x="90" y="26"/>
                    <a:pt x="90" y="26"/>
                    <a:pt x="90" y="26"/>
                  </a:cubicBezTo>
                  <a:cubicBezTo>
                    <a:pt x="85" y="27"/>
                    <a:pt x="81" y="28"/>
                    <a:pt x="77" y="30"/>
                  </a:cubicBezTo>
                  <a:cubicBezTo>
                    <a:pt x="63" y="16"/>
                    <a:pt x="63" y="16"/>
                    <a:pt x="63" y="16"/>
                  </a:cubicBezTo>
                  <a:cubicBezTo>
                    <a:pt x="60" y="14"/>
                    <a:pt x="56" y="14"/>
                    <a:pt x="53" y="16"/>
                  </a:cubicBezTo>
                  <a:cubicBezTo>
                    <a:pt x="36" y="28"/>
                    <a:pt x="36" y="28"/>
                    <a:pt x="36" y="28"/>
                  </a:cubicBezTo>
                  <a:cubicBezTo>
                    <a:pt x="34" y="30"/>
                    <a:pt x="33" y="34"/>
                    <a:pt x="34" y="37"/>
                  </a:cubicBezTo>
                  <a:cubicBezTo>
                    <a:pt x="43" y="55"/>
                    <a:pt x="43" y="55"/>
                    <a:pt x="43" y="55"/>
                  </a:cubicBezTo>
                  <a:cubicBezTo>
                    <a:pt x="40" y="58"/>
                    <a:pt x="37" y="62"/>
                    <a:pt x="35" y="66"/>
                  </a:cubicBezTo>
                  <a:cubicBezTo>
                    <a:pt x="15" y="63"/>
                    <a:pt x="15" y="63"/>
                    <a:pt x="15" y="63"/>
                  </a:cubicBezTo>
                  <a:cubicBezTo>
                    <a:pt x="12" y="63"/>
                    <a:pt x="8" y="65"/>
                    <a:pt x="7" y="68"/>
                  </a:cubicBezTo>
                  <a:cubicBezTo>
                    <a:pt x="1" y="88"/>
                    <a:pt x="1" y="88"/>
                    <a:pt x="1" y="88"/>
                  </a:cubicBezTo>
                  <a:cubicBezTo>
                    <a:pt x="0" y="91"/>
                    <a:pt x="1" y="95"/>
                    <a:pt x="4" y="97"/>
                  </a:cubicBezTo>
                  <a:cubicBezTo>
                    <a:pt x="22" y="106"/>
                    <a:pt x="22" y="106"/>
                    <a:pt x="22" y="106"/>
                  </a:cubicBezTo>
                  <a:cubicBezTo>
                    <a:pt x="21" y="108"/>
                    <a:pt x="21" y="111"/>
                    <a:pt x="21" y="113"/>
                  </a:cubicBezTo>
                  <a:cubicBezTo>
                    <a:pt x="21" y="115"/>
                    <a:pt x="21" y="118"/>
                    <a:pt x="22" y="120"/>
                  </a:cubicBezTo>
                  <a:cubicBezTo>
                    <a:pt x="4" y="129"/>
                    <a:pt x="4" y="129"/>
                    <a:pt x="4" y="129"/>
                  </a:cubicBezTo>
                  <a:cubicBezTo>
                    <a:pt x="1" y="131"/>
                    <a:pt x="0" y="135"/>
                    <a:pt x="1" y="138"/>
                  </a:cubicBezTo>
                  <a:cubicBezTo>
                    <a:pt x="7" y="158"/>
                    <a:pt x="7" y="158"/>
                    <a:pt x="7" y="158"/>
                  </a:cubicBezTo>
                  <a:cubicBezTo>
                    <a:pt x="8" y="161"/>
                    <a:pt x="12" y="163"/>
                    <a:pt x="15" y="163"/>
                  </a:cubicBezTo>
                  <a:cubicBezTo>
                    <a:pt x="35" y="160"/>
                    <a:pt x="35" y="160"/>
                    <a:pt x="35" y="160"/>
                  </a:cubicBezTo>
                  <a:cubicBezTo>
                    <a:pt x="37" y="164"/>
                    <a:pt x="40" y="168"/>
                    <a:pt x="43" y="171"/>
                  </a:cubicBezTo>
                  <a:cubicBezTo>
                    <a:pt x="34" y="189"/>
                    <a:pt x="34" y="189"/>
                    <a:pt x="34" y="189"/>
                  </a:cubicBezTo>
                  <a:cubicBezTo>
                    <a:pt x="33" y="192"/>
                    <a:pt x="34" y="196"/>
                    <a:pt x="36" y="198"/>
                  </a:cubicBezTo>
                  <a:cubicBezTo>
                    <a:pt x="53" y="211"/>
                    <a:pt x="53" y="211"/>
                    <a:pt x="53" y="211"/>
                  </a:cubicBezTo>
                  <a:cubicBezTo>
                    <a:pt x="56" y="212"/>
                    <a:pt x="60" y="212"/>
                    <a:pt x="63" y="210"/>
                  </a:cubicBezTo>
                  <a:cubicBezTo>
                    <a:pt x="77" y="196"/>
                    <a:pt x="77" y="196"/>
                    <a:pt x="77" y="196"/>
                  </a:cubicBezTo>
                  <a:cubicBezTo>
                    <a:pt x="81" y="198"/>
                    <a:pt x="85" y="199"/>
                    <a:pt x="90" y="200"/>
                  </a:cubicBezTo>
                  <a:cubicBezTo>
                    <a:pt x="93" y="220"/>
                    <a:pt x="93" y="220"/>
                    <a:pt x="93" y="220"/>
                  </a:cubicBezTo>
                  <a:cubicBezTo>
                    <a:pt x="94" y="223"/>
                    <a:pt x="97" y="226"/>
                    <a:pt x="100" y="226"/>
                  </a:cubicBezTo>
                  <a:cubicBezTo>
                    <a:pt x="122" y="226"/>
                    <a:pt x="122" y="226"/>
                    <a:pt x="122" y="226"/>
                  </a:cubicBezTo>
                  <a:cubicBezTo>
                    <a:pt x="125" y="226"/>
                    <a:pt x="128" y="223"/>
                    <a:pt x="129" y="220"/>
                  </a:cubicBezTo>
                  <a:cubicBezTo>
                    <a:pt x="132" y="200"/>
                    <a:pt x="132" y="200"/>
                    <a:pt x="132" y="200"/>
                  </a:cubicBezTo>
                  <a:cubicBezTo>
                    <a:pt x="137" y="199"/>
                    <a:pt x="141" y="198"/>
                    <a:pt x="145" y="196"/>
                  </a:cubicBezTo>
                  <a:cubicBezTo>
                    <a:pt x="160" y="210"/>
                    <a:pt x="160" y="210"/>
                    <a:pt x="160" y="210"/>
                  </a:cubicBezTo>
                  <a:cubicBezTo>
                    <a:pt x="162" y="212"/>
                    <a:pt x="166" y="212"/>
                    <a:pt x="169" y="211"/>
                  </a:cubicBezTo>
                  <a:cubicBezTo>
                    <a:pt x="186" y="198"/>
                    <a:pt x="186" y="198"/>
                    <a:pt x="186" y="198"/>
                  </a:cubicBezTo>
                  <a:cubicBezTo>
                    <a:pt x="189" y="196"/>
                    <a:pt x="190" y="192"/>
                    <a:pt x="188" y="189"/>
                  </a:cubicBezTo>
                  <a:cubicBezTo>
                    <a:pt x="180" y="171"/>
                    <a:pt x="180" y="171"/>
                    <a:pt x="180" y="171"/>
                  </a:cubicBezTo>
                  <a:cubicBezTo>
                    <a:pt x="182" y="168"/>
                    <a:pt x="185" y="164"/>
                    <a:pt x="188" y="160"/>
                  </a:cubicBezTo>
                  <a:cubicBezTo>
                    <a:pt x="207" y="163"/>
                    <a:pt x="207" y="163"/>
                    <a:pt x="207" y="163"/>
                  </a:cubicBezTo>
                  <a:cubicBezTo>
                    <a:pt x="211" y="163"/>
                    <a:pt x="214" y="161"/>
                    <a:pt x="215" y="158"/>
                  </a:cubicBezTo>
                  <a:cubicBezTo>
                    <a:pt x="222" y="138"/>
                    <a:pt x="222" y="138"/>
                    <a:pt x="222" y="138"/>
                  </a:cubicBezTo>
                  <a:cubicBezTo>
                    <a:pt x="223" y="135"/>
                    <a:pt x="221" y="131"/>
                    <a:pt x="218" y="129"/>
                  </a:cubicBezTo>
                  <a:close/>
                  <a:moveTo>
                    <a:pt x="111" y="182"/>
                  </a:moveTo>
                  <a:cubicBezTo>
                    <a:pt x="73" y="182"/>
                    <a:pt x="42" y="151"/>
                    <a:pt x="42" y="113"/>
                  </a:cubicBezTo>
                  <a:cubicBezTo>
                    <a:pt x="42" y="75"/>
                    <a:pt x="73" y="44"/>
                    <a:pt x="111" y="44"/>
                  </a:cubicBezTo>
                  <a:cubicBezTo>
                    <a:pt x="149" y="44"/>
                    <a:pt x="180" y="75"/>
                    <a:pt x="180" y="113"/>
                  </a:cubicBezTo>
                  <a:cubicBezTo>
                    <a:pt x="180" y="151"/>
                    <a:pt x="149" y="182"/>
                    <a:pt x="111" y="18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u="sng"/>
            </a:p>
          </p:txBody>
        </p:sp>
      </p:grpSp>
      <p:sp>
        <p:nvSpPr>
          <p:cNvPr id="30" name="Text Placeholder 4">
            <a:extLst>
              <a:ext uri="{FF2B5EF4-FFF2-40B4-BE49-F238E27FC236}">
                <a16:creationId xmlns:a16="http://schemas.microsoft.com/office/drawing/2014/main" id="{34D387C1-7C6D-4D17-B215-D0DEC89AE401}"/>
              </a:ext>
            </a:extLst>
          </p:cNvPr>
          <p:cNvSpPr>
            <a:spLocks noGrp="1"/>
          </p:cNvSpPr>
          <p:nvPr>
            <p:ph type="body" sz="quarter" idx="12"/>
          </p:nvPr>
        </p:nvSpPr>
        <p:spPr>
          <a:xfrm>
            <a:off x="2075227" y="4600166"/>
            <a:ext cx="3361149" cy="359831"/>
          </a:xfrm>
          <a:prstGeom prst="rect">
            <a:avLst/>
          </a:prstGeo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31" name="Content Placeholder 5">
            <a:extLst>
              <a:ext uri="{FF2B5EF4-FFF2-40B4-BE49-F238E27FC236}">
                <a16:creationId xmlns:a16="http://schemas.microsoft.com/office/drawing/2014/main" id="{B1BB1A03-7F4F-4584-BDD6-5AB180B0DB7A}"/>
              </a:ext>
            </a:extLst>
          </p:cNvPr>
          <p:cNvSpPr>
            <a:spLocks noGrp="1"/>
          </p:cNvSpPr>
          <p:nvPr>
            <p:ph sz="quarter" idx="13"/>
          </p:nvPr>
        </p:nvSpPr>
        <p:spPr>
          <a:xfrm>
            <a:off x="2075227" y="5018777"/>
            <a:ext cx="2843790" cy="701615"/>
          </a:xfrm>
          <a:prstGeom prst="rect">
            <a:avLst/>
          </a:prstGeom>
        </p:spPr>
        <p:txBody>
          <a:bodyPr/>
          <a:lstStyle>
            <a:lvl1pPr marL="0" indent="0">
              <a:buNone/>
              <a:defRPr sz="1800"/>
            </a:lvl1pPr>
            <a:lvl2pPr>
              <a:defRPr sz="1800"/>
            </a:lvl2pPr>
            <a:lvl3pPr>
              <a:defRPr sz="1800"/>
            </a:lvl3pPr>
            <a:lvl4pPr>
              <a:defRPr sz="1800"/>
            </a:lvl4pPr>
            <a:lvl5pPr>
              <a:defRPr sz="1800"/>
            </a:lvl5pPr>
            <a:lvl6pPr>
              <a:defRPr sz="1200"/>
            </a:lvl6pPr>
            <a:lvl7pPr>
              <a:defRPr sz="1200"/>
            </a:lvl7pPr>
            <a:lvl8pPr>
              <a:defRPr sz="1200"/>
            </a:lvl8pPr>
            <a:lvl9pPr>
              <a:defRPr sz="1200"/>
            </a:lvl9pPr>
          </a:lstStyle>
          <a:p>
            <a:pPr lvl="0"/>
            <a:r>
              <a:rPr lang="en-US" dirty="0"/>
              <a:t>Edit Master text styles</a:t>
            </a:r>
          </a:p>
        </p:txBody>
      </p:sp>
      <p:sp>
        <p:nvSpPr>
          <p:cNvPr id="32" name="Text Placeholder 4">
            <a:extLst>
              <a:ext uri="{FF2B5EF4-FFF2-40B4-BE49-F238E27FC236}">
                <a16:creationId xmlns:a16="http://schemas.microsoft.com/office/drawing/2014/main" id="{FE62241D-D9C0-454F-A233-D16E89FFAFE8}"/>
              </a:ext>
            </a:extLst>
          </p:cNvPr>
          <p:cNvSpPr>
            <a:spLocks noGrp="1"/>
          </p:cNvSpPr>
          <p:nvPr>
            <p:ph type="body" sz="quarter" idx="14"/>
          </p:nvPr>
        </p:nvSpPr>
        <p:spPr>
          <a:xfrm>
            <a:off x="7775284" y="2012369"/>
            <a:ext cx="3361149" cy="359831"/>
          </a:xfrm>
          <a:prstGeom prst="rect">
            <a:avLst/>
          </a:prstGeo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33" name="Content Placeholder 5">
            <a:extLst>
              <a:ext uri="{FF2B5EF4-FFF2-40B4-BE49-F238E27FC236}">
                <a16:creationId xmlns:a16="http://schemas.microsoft.com/office/drawing/2014/main" id="{DB9006FE-6D55-47AB-87EA-B1F75FF86E29}"/>
              </a:ext>
            </a:extLst>
          </p:cNvPr>
          <p:cNvSpPr>
            <a:spLocks noGrp="1"/>
          </p:cNvSpPr>
          <p:nvPr>
            <p:ph sz="quarter" idx="15"/>
          </p:nvPr>
        </p:nvSpPr>
        <p:spPr>
          <a:xfrm>
            <a:off x="7775284" y="2430980"/>
            <a:ext cx="2843790" cy="701615"/>
          </a:xfrm>
          <a:prstGeom prst="rect">
            <a:avLst/>
          </a:prstGeom>
        </p:spPr>
        <p:txBody>
          <a:bodyPr/>
          <a:lstStyle>
            <a:lvl1pPr marL="0" indent="0">
              <a:buNone/>
              <a:defRPr sz="1800"/>
            </a:lvl1pPr>
            <a:lvl2pPr>
              <a:defRPr sz="1800"/>
            </a:lvl2pPr>
            <a:lvl3pPr>
              <a:defRPr sz="1800"/>
            </a:lvl3pPr>
            <a:lvl4pPr>
              <a:defRPr sz="1800"/>
            </a:lvl4pPr>
            <a:lvl5pPr>
              <a:defRPr sz="1800"/>
            </a:lvl5pPr>
            <a:lvl6pPr>
              <a:defRPr sz="1200"/>
            </a:lvl6pPr>
            <a:lvl7pPr>
              <a:defRPr sz="1200"/>
            </a:lvl7pPr>
            <a:lvl8pPr>
              <a:defRPr sz="1200"/>
            </a:lvl8pPr>
            <a:lvl9pPr>
              <a:defRPr sz="1200"/>
            </a:lvl9pPr>
          </a:lstStyle>
          <a:p>
            <a:pPr lvl="0"/>
            <a:r>
              <a:rPr lang="en-US" dirty="0"/>
              <a:t>Edit Master text styles</a:t>
            </a:r>
          </a:p>
        </p:txBody>
      </p:sp>
      <p:sp>
        <p:nvSpPr>
          <p:cNvPr id="34" name="Text Placeholder 4">
            <a:extLst>
              <a:ext uri="{FF2B5EF4-FFF2-40B4-BE49-F238E27FC236}">
                <a16:creationId xmlns:a16="http://schemas.microsoft.com/office/drawing/2014/main" id="{1D496FE5-3CE6-4893-A0F8-D4321A9AA31E}"/>
              </a:ext>
            </a:extLst>
          </p:cNvPr>
          <p:cNvSpPr>
            <a:spLocks noGrp="1"/>
          </p:cNvSpPr>
          <p:nvPr>
            <p:ph type="body" sz="quarter" idx="16"/>
          </p:nvPr>
        </p:nvSpPr>
        <p:spPr>
          <a:xfrm>
            <a:off x="8823145" y="3773930"/>
            <a:ext cx="3361149" cy="359831"/>
          </a:xfrm>
          <a:prstGeom prst="rect">
            <a:avLst/>
          </a:prstGeo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35" name="Content Placeholder 5">
            <a:extLst>
              <a:ext uri="{FF2B5EF4-FFF2-40B4-BE49-F238E27FC236}">
                <a16:creationId xmlns:a16="http://schemas.microsoft.com/office/drawing/2014/main" id="{6137BD61-376E-46CD-B7F7-40734F2F4FED}"/>
              </a:ext>
            </a:extLst>
          </p:cNvPr>
          <p:cNvSpPr>
            <a:spLocks noGrp="1"/>
          </p:cNvSpPr>
          <p:nvPr>
            <p:ph sz="quarter" idx="17"/>
          </p:nvPr>
        </p:nvSpPr>
        <p:spPr>
          <a:xfrm>
            <a:off x="8823145" y="4192541"/>
            <a:ext cx="2843790" cy="701615"/>
          </a:xfrm>
          <a:prstGeom prst="rect">
            <a:avLst/>
          </a:prstGeom>
        </p:spPr>
        <p:txBody>
          <a:bodyPr/>
          <a:lstStyle>
            <a:lvl1pPr marL="0" indent="0">
              <a:buNone/>
              <a:defRPr sz="1800"/>
            </a:lvl1pPr>
            <a:lvl2pPr>
              <a:defRPr sz="1800"/>
            </a:lvl2pPr>
            <a:lvl3pPr>
              <a:defRPr sz="1800"/>
            </a:lvl3pPr>
            <a:lvl4pPr>
              <a:defRPr sz="1800"/>
            </a:lvl4pPr>
            <a:lvl5pPr>
              <a:defRPr sz="1800"/>
            </a:lvl5pPr>
            <a:lvl6pPr>
              <a:defRPr sz="1200"/>
            </a:lvl6pPr>
            <a:lvl7pPr>
              <a:defRPr sz="1200"/>
            </a:lvl7pPr>
            <a:lvl8pPr>
              <a:defRPr sz="1200"/>
            </a:lvl8pPr>
            <a:lvl9pPr>
              <a:defRPr sz="1200"/>
            </a:lvl9pPr>
          </a:lstStyle>
          <a:p>
            <a:pPr lvl="0"/>
            <a:r>
              <a:rPr lang="en-US" dirty="0"/>
              <a:t>Edit Master text styles</a:t>
            </a:r>
          </a:p>
        </p:txBody>
      </p:sp>
      <p:sp>
        <p:nvSpPr>
          <p:cNvPr id="37" name="TextBox 36">
            <a:extLst>
              <a:ext uri="{FF2B5EF4-FFF2-40B4-BE49-F238E27FC236}">
                <a16:creationId xmlns:a16="http://schemas.microsoft.com/office/drawing/2014/main" id="{F6C5CEBD-59C0-4A5A-8FD4-E6841D0273CE}"/>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42D9E521-1F53-4134-862E-AF9D2D452768}"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163886436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ontent">
    <p:bg>
      <p:bgPr>
        <a:solidFill>
          <a:schemeClr val="bg2"/>
        </a:solidFill>
        <a:effectLst/>
      </p:bgPr>
    </p:bg>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8B8F6A22-AD3C-46A3-B2F6-04249997113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327"/>
          <a:stretch/>
        </p:blipFill>
        <p:spPr>
          <a:xfrm rot="5400000">
            <a:off x="2828520" y="-2593572"/>
            <a:ext cx="6573059" cy="11760203"/>
          </a:xfrm>
          <a:prstGeom prst="rect">
            <a:avLst/>
          </a:prstGeom>
        </p:spPr>
      </p:pic>
      <p:sp>
        <p:nvSpPr>
          <p:cNvPr id="17" name="Title 1">
            <a:extLst>
              <a:ext uri="{FF2B5EF4-FFF2-40B4-BE49-F238E27FC236}">
                <a16:creationId xmlns:a16="http://schemas.microsoft.com/office/drawing/2014/main" id="{CDAE9A7A-828C-4A6F-B1BC-0AFF32B8D893}"/>
              </a:ext>
            </a:extLst>
          </p:cNvPr>
          <p:cNvSpPr>
            <a:spLocks noGrp="1"/>
          </p:cNvSpPr>
          <p:nvPr>
            <p:ph type="title"/>
          </p:nvPr>
        </p:nvSpPr>
        <p:spPr>
          <a:xfrm>
            <a:off x="812800" y="513991"/>
            <a:ext cx="10887200" cy="925065"/>
          </a:xfrm>
          <a:prstGeom prst="rect">
            <a:avLst/>
          </a:prstGeom>
        </p:spPr>
        <p:txBody>
          <a:bodyPr/>
          <a:lstStyle>
            <a:lvl1pPr>
              <a:defRPr sz="4400" b="1">
                <a:solidFill>
                  <a:schemeClr val="bg1"/>
                </a:solidFill>
              </a:defRPr>
            </a:lvl1pPr>
          </a:lstStyle>
          <a:p>
            <a:r>
              <a:rPr lang="en-US" dirty="0"/>
              <a:t>Click to edit Master title style</a:t>
            </a:r>
          </a:p>
        </p:txBody>
      </p:sp>
      <p:pic>
        <p:nvPicPr>
          <p:cNvPr id="37" name="Graphic 36">
            <a:extLst>
              <a:ext uri="{FF2B5EF4-FFF2-40B4-BE49-F238E27FC236}">
                <a16:creationId xmlns:a16="http://schemas.microsoft.com/office/drawing/2014/main" id="{CFB564AC-5FEA-4C61-82B0-E211DCA7288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2800" y="6211299"/>
            <a:ext cx="1687384" cy="474791"/>
          </a:xfrm>
          <a:prstGeom prst="rect">
            <a:avLst/>
          </a:prstGeom>
        </p:spPr>
      </p:pic>
      <p:sp>
        <p:nvSpPr>
          <p:cNvPr id="38" name="TextBox 37">
            <a:extLst>
              <a:ext uri="{FF2B5EF4-FFF2-40B4-BE49-F238E27FC236}">
                <a16:creationId xmlns:a16="http://schemas.microsoft.com/office/drawing/2014/main" id="{E6EA138F-5F74-4438-88D3-F7383002B0C6}"/>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40" name="TextBox 39">
            <a:extLst>
              <a:ext uri="{FF2B5EF4-FFF2-40B4-BE49-F238E27FC236}">
                <a16:creationId xmlns:a16="http://schemas.microsoft.com/office/drawing/2014/main" id="{15E01901-4E36-427F-924B-942B07212F02}"/>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bg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bg1"/>
              </a:solidFill>
              <a:effectLst/>
              <a:latin typeface="Arial" pitchFamily="34" charset="0"/>
              <a:ea typeface="+mn-ea"/>
              <a:cs typeface="Arial" pitchFamily="34" charset="0"/>
            </a:endParaRPr>
          </a:p>
        </p:txBody>
      </p:sp>
      <p:pic>
        <p:nvPicPr>
          <p:cNvPr id="42" name="Graphic 41">
            <a:extLst>
              <a:ext uri="{FF2B5EF4-FFF2-40B4-BE49-F238E27FC236}">
                <a16:creationId xmlns:a16="http://schemas.microsoft.com/office/drawing/2014/main" id="{7CA20AC9-A31C-4289-8418-4A86641E5D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2800" y="6211300"/>
            <a:ext cx="1687384" cy="474791"/>
          </a:xfrm>
          <a:prstGeom prst="rect">
            <a:avLst/>
          </a:prstGeom>
        </p:spPr>
      </p:pic>
      <p:sp>
        <p:nvSpPr>
          <p:cNvPr id="43" name="Text Placeholder 7">
            <a:extLst>
              <a:ext uri="{FF2B5EF4-FFF2-40B4-BE49-F238E27FC236}">
                <a16:creationId xmlns:a16="http://schemas.microsoft.com/office/drawing/2014/main" id="{8565B4B5-B94C-4A89-B088-9F3128B96BB2}"/>
              </a:ext>
            </a:extLst>
          </p:cNvPr>
          <p:cNvSpPr>
            <a:spLocks noGrp="1"/>
          </p:cNvSpPr>
          <p:nvPr>
            <p:ph type="body" sz="quarter" idx="10"/>
          </p:nvPr>
        </p:nvSpPr>
        <p:spPr>
          <a:xfrm>
            <a:off x="812800" y="1652356"/>
            <a:ext cx="10887200" cy="4201303"/>
          </a:xfrm>
          <a:prstGeom prst="rect">
            <a:avLst/>
          </a:prstGeom>
        </p:spPr>
        <p:txBody>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extLst>
              <a:ext uri="{FF2B5EF4-FFF2-40B4-BE49-F238E27FC236}">
                <a16:creationId xmlns:a16="http://schemas.microsoft.com/office/drawing/2014/main" id="{05687FFF-370B-4B3E-8EBB-A95BE2795DE3}"/>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bg1"/>
                </a:solidFill>
                <a:latin typeface="+mn-lt"/>
                <a:ea typeface="+mn-ea"/>
                <a:cs typeface="+mn-cs"/>
              </a:rPr>
              <a:t>© </a:t>
            </a:r>
            <a:fld id="{8303A01D-65B7-4C71-90E7-C03F700A5D8C}" type="datetimeyyyy">
              <a:rPr lang="en-US" sz="750" b="0" i="0" u="none" strike="noStrike" kern="1200" baseline="0" smtClean="0">
                <a:solidFill>
                  <a:schemeClr val="bg1"/>
                </a:solidFill>
                <a:latin typeface="+mn-lt"/>
                <a:ea typeface="+mn-ea"/>
                <a:cs typeface="+mn-cs"/>
              </a:rPr>
              <a:t>2025</a:t>
            </a:fld>
            <a:r>
              <a:rPr lang="en-US" sz="750" b="0" i="0" u="none" strike="noStrike" kern="1200" baseline="0" dirty="0">
                <a:solidFill>
                  <a:schemeClr val="bg1"/>
                </a:solidFill>
                <a:latin typeface="+mn-lt"/>
                <a:ea typeface="+mn-ea"/>
                <a:cs typeface="+mn-cs"/>
              </a:rPr>
              <a:t> Findex (Aust) Pty Ltd</a:t>
            </a:r>
          </a:p>
        </p:txBody>
      </p:sp>
    </p:spTree>
    <p:extLst>
      <p:ext uri="{BB962C8B-B14F-4D97-AF65-F5344CB8AC3E}">
        <p14:creationId xmlns:p14="http://schemas.microsoft.com/office/powerpoint/2010/main" val="1335700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ontent">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92C30DEF-0D0A-4380-AAD9-02498309E7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2800" y="6211299"/>
            <a:ext cx="1687384" cy="474791"/>
          </a:xfrm>
          <a:prstGeom prst="rect">
            <a:avLst/>
          </a:prstGeom>
        </p:spPr>
      </p:pic>
      <p:sp>
        <p:nvSpPr>
          <p:cNvPr id="13" name="TextBox 12">
            <a:extLst>
              <a:ext uri="{FF2B5EF4-FFF2-40B4-BE49-F238E27FC236}">
                <a16:creationId xmlns:a16="http://schemas.microsoft.com/office/drawing/2014/main" id="{8DA22969-017E-44F9-B7B5-45C953C4F1FD}"/>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15" name="Title 1">
            <a:extLst>
              <a:ext uri="{FF2B5EF4-FFF2-40B4-BE49-F238E27FC236}">
                <a16:creationId xmlns:a16="http://schemas.microsoft.com/office/drawing/2014/main" id="{AFE06E8B-4222-4BD5-8CC1-819850823869}"/>
              </a:ext>
            </a:extLst>
          </p:cNvPr>
          <p:cNvSpPr>
            <a:spLocks noGrp="1"/>
          </p:cNvSpPr>
          <p:nvPr>
            <p:ph type="title"/>
          </p:nvPr>
        </p:nvSpPr>
        <p:spPr>
          <a:xfrm>
            <a:off x="812800" y="513991"/>
            <a:ext cx="10887200" cy="925065"/>
          </a:xfrm>
          <a:prstGeom prst="rect">
            <a:avLst/>
          </a:prstGeom>
        </p:spPr>
        <p:txBody>
          <a:bodyPr/>
          <a:lstStyle>
            <a:lvl1pPr>
              <a:defRPr sz="4400" b="1">
                <a:solidFill>
                  <a:schemeClr val="tx1"/>
                </a:solidFill>
              </a:defRPr>
            </a:lvl1pPr>
          </a:lstStyle>
          <a:p>
            <a:r>
              <a:rPr lang="en-US" dirty="0"/>
              <a:t>Click to edit Master title style</a:t>
            </a:r>
          </a:p>
        </p:txBody>
      </p:sp>
      <p:sp>
        <p:nvSpPr>
          <p:cNvPr id="6" name="TextBox 5">
            <a:extLst>
              <a:ext uri="{FF2B5EF4-FFF2-40B4-BE49-F238E27FC236}">
                <a16:creationId xmlns:a16="http://schemas.microsoft.com/office/drawing/2014/main" id="{937B23D3-3B8B-4C48-A8B9-E2DCB717C828}"/>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28905FD5-51FA-4C63-91BC-1A5A8B411505}"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354302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ECAEA7-2BBC-4952-B81E-2FBF9CC7950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0"/>
            <a:ext cx="12191999" cy="6858000"/>
          </a:xfrm>
          <a:prstGeom prst="rect">
            <a:avLst/>
          </a:prstGeom>
        </p:spPr>
      </p:pic>
      <p:sp>
        <p:nvSpPr>
          <p:cNvPr id="8" name="TextBox 7">
            <a:extLst>
              <a:ext uri="{FF2B5EF4-FFF2-40B4-BE49-F238E27FC236}">
                <a16:creationId xmlns:a16="http://schemas.microsoft.com/office/drawing/2014/main" id="{77C370D4-7982-4B64-A1DF-5D5E8F09C8BC}"/>
              </a:ext>
            </a:extLst>
          </p:cNvPr>
          <p:cNvSpPr txBox="1"/>
          <p:nvPr userDrawn="1"/>
        </p:nvSpPr>
        <p:spPr>
          <a:xfrm>
            <a:off x="7169150" y="1052423"/>
            <a:ext cx="4337050" cy="307777"/>
          </a:xfrm>
          <a:prstGeom prst="rect">
            <a:avLst/>
          </a:prstGeom>
          <a:noFill/>
        </p:spPr>
        <p:txBody>
          <a:bodyPr wrap="square" rtlCol="0">
            <a:spAutoFit/>
          </a:bodyPr>
          <a:lstStyle/>
          <a:p>
            <a:pPr algn="r"/>
            <a:r>
              <a:rPr lang="en-US" sz="1400" b="1" dirty="0"/>
              <a:t>Smart decisions. Lasting value</a:t>
            </a:r>
            <a:endParaRPr lang="en-AU" sz="1400" b="1" dirty="0"/>
          </a:p>
        </p:txBody>
      </p:sp>
      <p:pic>
        <p:nvPicPr>
          <p:cNvPr id="11" name="Graphic 10">
            <a:extLst>
              <a:ext uri="{FF2B5EF4-FFF2-40B4-BE49-F238E27FC236}">
                <a16:creationId xmlns:a16="http://schemas.microsoft.com/office/drawing/2014/main" id="{E8E730CD-86E0-4FC2-B68D-B95E2436028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1662" b="31699"/>
          <a:stretch/>
        </p:blipFill>
        <p:spPr>
          <a:xfrm>
            <a:off x="7078859" y="143933"/>
            <a:ext cx="5113141" cy="6714067"/>
          </a:xfrm>
          <a:prstGeom prst="rect">
            <a:avLst/>
          </a:prstGeom>
        </p:spPr>
      </p:pic>
      <p:pic>
        <p:nvPicPr>
          <p:cNvPr id="13" name="Graphic 12">
            <a:extLst>
              <a:ext uri="{FF2B5EF4-FFF2-40B4-BE49-F238E27FC236}">
                <a16:creationId xmlns:a16="http://schemas.microsoft.com/office/drawing/2014/main" id="{2A15D7C1-CB19-4DAF-AAA5-18222D05576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12800" y="614286"/>
            <a:ext cx="2933700" cy="825475"/>
          </a:xfrm>
          <a:prstGeom prst="rect">
            <a:avLst/>
          </a:prstGeom>
        </p:spPr>
      </p:pic>
    </p:spTree>
    <p:extLst>
      <p:ext uri="{BB962C8B-B14F-4D97-AF65-F5344CB8AC3E}">
        <p14:creationId xmlns:p14="http://schemas.microsoft.com/office/powerpoint/2010/main" val="283667078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87A244B-B5B7-422E-9287-9A74191BCA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842" t="29972" r="12316" b="-435"/>
          <a:stretch/>
        </p:blipFill>
        <p:spPr>
          <a:xfrm>
            <a:off x="0" y="0"/>
            <a:ext cx="12191999" cy="6857999"/>
          </a:xfrm>
          <a:prstGeom prst="rect">
            <a:avLst/>
          </a:prstGeom>
        </p:spPr>
      </p:pic>
      <p:sp>
        <p:nvSpPr>
          <p:cNvPr id="2" name="Title 1"/>
          <p:cNvSpPr>
            <a:spLocks noGrp="1"/>
          </p:cNvSpPr>
          <p:nvPr>
            <p:ph type="title"/>
          </p:nvPr>
        </p:nvSpPr>
        <p:spPr>
          <a:xfrm>
            <a:off x="540000" y="556773"/>
            <a:ext cx="11160000" cy="677108"/>
          </a:xfrm>
          <a:prstGeom prst="rect">
            <a:avLst/>
          </a:prstGeom>
        </p:spPr>
        <p:txBody>
          <a:bodyPr/>
          <a:lstStyle>
            <a:lvl1pPr>
              <a:defRPr sz="4400" b="1">
                <a:solidFill>
                  <a:schemeClr val="tx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721AA8B5-9E1F-4E2E-814C-15CDBBA176FC}"/>
              </a:ext>
            </a:extLst>
          </p:cNvPr>
          <p:cNvSpPr>
            <a:spLocks noGrp="1"/>
          </p:cNvSpPr>
          <p:nvPr>
            <p:ph type="body" sz="quarter" idx="10"/>
          </p:nvPr>
        </p:nvSpPr>
        <p:spPr>
          <a:xfrm>
            <a:off x="540000" y="1524228"/>
            <a:ext cx="11160000" cy="45000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Graphic 11">
            <a:extLst>
              <a:ext uri="{FF2B5EF4-FFF2-40B4-BE49-F238E27FC236}">
                <a16:creationId xmlns:a16="http://schemas.microsoft.com/office/drawing/2014/main" id="{7D02FEF7-712F-41A6-898C-E37D62D248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211299"/>
            <a:ext cx="1687384" cy="474791"/>
          </a:xfrm>
          <a:prstGeom prst="rect">
            <a:avLst/>
          </a:prstGeom>
        </p:spPr>
      </p:pic>
      <p:sp>
        <p:nvSpPr>
          <p:cNvPr id="13" name="TextBox 12">
            <a:extLst>
              <a:ext uri="{FF2B5EF4-FFF2-40B4-BE49-F238E27FC236}">
                <a16:creationId xmlns:a16="http://schemas.microsoft.com/office/drawing/2014/main" id="{E969C3EE-C884-4EE0-9C30-7FE4ABD790CA}"/>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10" name="TextBox 9">
            <a:extLst>
              <a:ext uri="{FF2B5EF4-FFF2-40B4-BE49-F238E27FC236}">
                <a16:creationId xmlns:a16="http://schemas.microsoft.com/office/drawing/2014/main" id="{5FE75765-A912-47BA-9694-9C14ADA57B65}"/>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87FEF953-055F-43C1-9DE2-7D34503A9FE1}"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23517769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A55C56B-F160-49EF-94DE-481C3D14810B}"/>
              </a:ext>
            </a:extLst>
          </p:cNvPr>
          <p:cNvPicPr>
            <a:picLocks noChangeAspect="1"/>
          </p:cNvPicPr>
          <p:nvPr userDrawn="1"/>
        </p:nvPicPr>
        <p:blipFill rotWithShape="1">
          <a:blip r:embed="rId2"/>
          <a:srcRect l="4346" t="29127" b="1115"/>
          <a:stretch/>
        </p:blipFill>
        <p:spPr>
          <a:xfrm>
            <a:off x="1" y="-38100"/>
            <a:ext cx="12191998" cy="6858000"/>
          </a:xfrm>
          <a:prstGeom prst="rect">
            <a:avLst/>
          </a:prstGeom>
        </p:spPr>
      </p:pic>
      <p:sp>
        <p:nvSpPr>
          <p:cNvPr id="15" name="Title 1">
            <a:extLst>
              <a:ext uri="{FF2B5EF4-FFF2-40B4-BE49-F238E27FC236}">
                <a16:creationId xmlns:a16="http://schemas.microsoft.com/office/drawing/2014/main" id="{EA8A0192-04EC-4E20-8479-9DE7B976C0A4}"/>
              </a:ext>
            </a:extLst>
          </p:cNvPr>
          <p:cNvSpPr>
            <a:spLocks noGrp="1"/>
          </p:cNvSpPr>
          <p:nvPr>
            <p:ph type="title"/>
          </p:nvPr>
        </p:nvSpPr>
        <p:spPr>
          <a:xfrm>
            <a:off x="540000" y="556773"/>
            <a:ext cx="11160000" cy="677108"/>
          </a:xfrm>
          <a:prstGeom prst="rect">
            <a:avLst/>
          </a:prstGeom>
        </p:spPr>
        <p:txBody>
          <a:bodyPr/>
          <a:lstStyle>
            <a:lvl1pPr>
              <a:defRPr sz="4400" b="1">
                <a:solidFill>
                  <a:schemeClr val="tx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2E6259ED-4F72-4490-9AAF-092CA6C2A8D9}"/>
              </a:ext>
            </a:extLst>
          </p:cNvPr>
          <p:cNvSpPr>
            <a:spLocks noGrp="1"/>
          </p:cNvSpPr>
          <p:nvPr>
            <p:ph type="body" sz="quarter" idx="10"/>
          </p:nvPr>
        </p:nvSpPr>
        <p:spPr>
          <a:xfrm>
            <a:off x="540000" y="1524228"/>
            <a:ext cx="11160000" cy="45000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Graphic 7">
            <a:extLst>
              <a:ext uri="{FF2B5EF4-FFF2-40B4-BE49-F238E27FC236}">
                <a16:creationId xmlns:a16="http://schemas.microsoft.com/office/drawing/2014/main" id="{E82C4E46-7768-4750-9225-9C7BD3F020D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211299"/>
            <a:ext cx="1687384" cy="474791"/>
          </a:xfrm>
          <a:prstGeom prst="rect">
            <a:avLst/>
          </a:prstGeom>
        </p:spPr>
      </p:pic>
      <p:sp>
        <p:nvSpPr>
          <p:cNvPr id="9" name="TextBox 8">
            <a:extLst>
              <a:ext uri="{FF2B5EF4-FFF2-40B4-BE49-F238E27FC236}">
                <a16:creationId xmlns:a16="http://schemas.microsoft.com/office/drawing/2014/main" id="{9B6C662A-87E8-4F50-A278-C8B0A368BB64}"/>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10" name="TextBox 9">
            <a:extLst>
              <a:ext uri="{FF2B5EF4-FFF2-40B4-BE49-F238E27FC236}">
                <a16:creationId xmlns:a16="http://schemas.microsoft.com/office/drawing/2014/main" id="{64F446AA-8AE8-4D93-875D-000C6B161D72}"/>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B84ED86D-40B2-434E-9BDF-F5C1020C3D3A}"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1318144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483DBF-315C-40FA-B4A1-75E2ADA45B54}"/>
              </a:ext>
            </a:extLst>
          </p:cNvPr>
          <p:cNvPicPr>
            <a:picLocks noChangeAspect="1"/>
          </p:cNvPicPr>
          <p:nvPr userDrawn="1"/>
        </p:nvPicPr>
        <p:blipFill rotWithShape="1">
          <a:blip r:embed="rId2"/>
          <a:srcRect l="4352" t="29700"/>
          <a:stretch/>
        </p:blipFill>
        <p:spPr>
          <a:xfrm>
            <a:off x="0" y="-12700"/>
            <a:ext cx="12192000" cy="6830756"/>
          </a:xfrm>
          <a:prstGeom prst="rect">
            <a:avLst/>
          </a:prstGeom>
        </p:spPr>
      </p:pic>
      <p:sp>
        <p:nvSpPr>
          <p:cNvPr id="15" name="Title 1">
            <a:extLst>
              <a:ext uri="{FF2B5EF4-FFF2-40B4-BE49-F238E27FC236}">
                <a16:creationId xmlns:a16="http://schemas.microsoft.com/office/drawing/2014/main" id="{A37FF9E5-3624-49BA-B32E-C6A6C338C20F}"/>
              </a:ext>
            </a:extLst>
          </p:cNvPr>
          <p:cNvSpPr>
            <a:spLocks noGrp="1"/>
          </p:cNvSpPr>
          <p:nvPr>
            <p:ph type="title"/>
          </p:nvPr>
        </p:nvSpPr>
        <p:spPr>
          <a:xfrm>
            <a:off x="540000" y="556773"/>
            <a:ext cx="11160000" cy="677108"/>
          </a:xfrm>
          <a:prstGeom prst="rect">
            <a:avLst/>
          </a:prstGeom>
        </p:spPr>
        <p:txBody>
          <a:bodyPr/>
          <a:lstStyle>
            <a:lvl1pPr>
              <a:defRPr sz="4400" b="1">
                <a:solidFill>
                  <a:schemeClr val="tx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4B1EFC6C-C2FA-4970-8B8B-566E7D64C36C}"/>
              </a:ext>
            </a:extLst>
          </p:cNvPr>
          <p:cNvSpPr>
            <a:spLocks noGrp="1"/>
          </p:cNvSpPr>
          <p:nvPr>
            <p:ph type="body" sz="quarter" idx="10"/>
          </p:nvPr>
        </p:nvSpPr>
        <p:spPr>
          <a:xfrm>
            <a:off x="540000" y="1524228"/>
            <a:ext cx="11160000" cy="45000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Graphic 7">
            <a:extLst>
              <a:ext uri="{FF2B5EF4-FFF2-40B4-BE49-F238E27FC236}">
                <a16:creationId xmlns:a16="http://schemas.microsoft.com/office/drawing/2014/main" id="{00914794-9478-4DC3-8FE0-5D863CE8CD1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211299"/>
            <a:ext cx="1687384" cy="474791"/>
          </a:xfrm>
          <a:prstGeom prst="rect">
            <a:avLst/>
          </a:prstGeom>
        </p:spPr>
      </p:pic>
      <p:sp>
        <p:nvSpPr>
          <p:cNvPr id="9" name="TextBox 8">
            <a:extLst>
              <a:ext uri="{FF2B5EF4-FFF2-40B4-BE49-F238E27FC236}">
                <a16:creationId xmlns:a16="http://schemas.microsoft.com/office/drawing/2014/main" id="{30220717-7C10-4E7C-9A57-81822D515EFA}"/>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10" name="TextBox 9">
            <a:extLst>
              <a:ext uri="{FF2B5EF4-FFF2-40B4-BE49-F238E27FC236}">
                <a16:creationId xmlns:a16="http://schemas.microsoft.com/office/drawing/2014/main" id="{C711460D-65E3-4FC4-B93B-22C511E971D0}"/>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AFA95ACA-D264-4308-8C5E-4898DFB4C635}"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3870130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07A1B7-DD54-41C8-ABF2-DBD5D8BEDF37}"/>
              </a:ext>
            </a:extLst>
          </p:cNvPr>
          <p:cNvPicPr>
            <a:picLocks noChangeAspect="1"/>
          </p:cNvPicPr>
          <p:nvPr userDrawn="1"/>
        </p:nvPicPr>
        <p:blipFill rotWithShape="1">
          <a:blip r:embed="rId2"/>
          <a:srcRect l="3887" t="27822" r="11229" b="6016"/>
          <a:stretch/>
        </p:blipFill>
        <p:spPr>
          <a:xfrm>
            <a:off x="2" y="-38099"/>
            <a:ext cx="12191998" cy="6857999"/>
          </a:xfrm>
          <a:prstGeom prst="rect">
            <a:avLst/>
          </a:prstGeom>
        </p:spPr>
      </p:pic>
      <p:sp>
        <p:nvSpPr>
          <p:cNvPr id="13" name="Title 1">
            <a:extLst>
              <a:ext uri="{FF2B5EF4-FFF2-40B4-BE49-F238E27FC236}">
                <a16:creationId xmlns:a16="http://schemas.microsoft.com/office/drawing/2014/main" id="{EDBB98BD-8D06-4F69-B952-374127916A3C}"/>
              </a:ext>
            </a:extLst>
          </p:cNvPr>
          <p:cNvSpPr>
            <a:spLocks noGrp="1"/>
          </p:cNvSpPr>
          <p:nvPr>
            <p:ph type="title"/>
          </p:nvPr>
        </p:nvSpPr>
        <p:spPr>
          <a:xfrm>
            <a:off x="540000" y="556773"/>
            <a:ext cx="11160000" cy="677108"/>
          </a:xfrm>
          <a:prstGeom prst="rect">
            <a:avLst/>
          </a:prstGeom>
        </p:spPr>
        <p:txBody>
          <a:bodyPr/>
          <a:lstStyle>
            <a:lvl1pPr>
              <a:defRPr sz="4400" b="1">
                <a:solidFill>
                  <a:schemeClr val="tx1"/>
                </a:solidFill>
              </a:defRPr>
            </a:lvl1pPr>
          </a:lstStyle>
          <a:p>
            <a:r>
              <a:rPr lang="en-US" dirty="0"/>
              <a:t>Click to edit Master title style</a:t>
            </a:r>
          </a:p>
        </p:txBody>
      </p:sp>
      <p:sp>
        <p:nvSpPr>
          <p:cNvPr id="14" name="Text Placeholder 7">
            <a:extLst>
              <a:ext uri="{FF2B5EF4-FFF2-40B4-BE49-F238E27FC236}">
                <a16:creationId xmlns:a16="http://schemas.microsoft.com/office/drawing/2014/main" id="{4D0DC1C3-B5E3-4AE3-906E-32F2A34FC788}"/>
              </a:ext>
            </a:extLst>
          </p:cNvPr>
          <p:cNvSpPr>
            <a:spLocks noGrp="1"/>
          </p:cNvSpPr>
          <p:nvPr>
            <p:ph type="body" sz="quarter" idx="10"/>
          </p:nvPr>
        </p:nvSpPr>
        <p:spPr>
          <a:xfrm>
            <a:off x="540000" y="1524228"/>
            <a:ext cx="11160000" cy="45000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Graphic 7">
            <a:extLst>
              <a:ext uri="{FF2B5EF4-FFF2-40B4-BE49-F238E27FC236}">
                <a16:creationId xmlns:a16="http://schemas.microsoft.com/office/drawing/2014/main" id="{8BA81242-43F2-4755-A556-E61A48A41DA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211299"/>
            <a:ext cx="1687384" cy="474791"/>
          </a:xfrm>
          <a:prstGeom prst="rect">
            <a:avLst/>
          </a:prstGeom>
        </p:spPr>
      </p:pic>
      <p:sp>
        <p:nvSpPr>
          <p:cNvPr id="15" name="TextBox 14">
            <a:extLst>
              <a:ext uri="{FF2B5EF4-FFF2-40B4-BE49-F238E27FC236}">
                <a16:creationId xmlns:a16="http://schemas.microsoft.com/office/drawing/2014/main" id="{522B2924-A46A-4EA9-A6C1-0C6ADE5E75E1}"/>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10" name="TextBox 9">
            <a:extLst>
              <a:ext uri="{FF2B5EF4-FFF2-40B4-BE49-F238E27FC236}">
                <a16:creationId xmlns:a16="http://schemas.microsoft.com/office/drawing/2014/main" id="{88AAD968-0BB5-45CA-912C-5D1E6AC9CDCA}"/>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70B3FC7E-9BB5-4F09-B492-4EBD174C38BE}"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3850094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1385B6-F52C-46D7-9027-ABAFCFF18BE9}"/>
              </a:ext>
            </a:extLst>
          </p:cNvPr>
          <p:cNvPicPr>
            <a:picLocks noChangeAspect="1"/>
          </p:cNvPicPr>
          <p:nvPr userDrawn="1"/>
        </p:nvPicPr>
        <p:blipFill rotWithShape="1">
          <a:blip r:embed="rId2"/>
          <a:srcRect l="3443" t="28388" r="22512" b="4157"/>
          <a:stretch/>
        </p:blipFill>
        <p:spPr>
          <a:xfrm>
            <a:off x="0" y="-25401"/>
            <a:ext cx="12191999" cy="6830755"/>
          </a:xfrm>
          <a:prstGeom prst="rect">
            <a:avLst/>
          </a:prstGeom>
        </p:spPr>
      </p:pic>
      <p:sp>
        <p:nvSpPr>
          <p:cNvPr id="15" name="Title 1">
            <a:extLst>
              <a:ext uri="{FF2B5EF4-FFF2-40B4-BE49-F238E27FC236}">
                <a16:creationId xmlns:a16="http://schemas.microsoft.com/office/drawing/2014/main" id="{6903AA3F-4528-4BA7-9E31-88DCB5F64155}"/>
              </a:ext>
            </a:extLst>
          </p:cNvPr>
          <p:cNvSpPr>
            <a:spLocks noGrp="1"/>
          </p:cNvSpPr>
          <p:nvPr>
            <p:ph type="title"/>
          </p:nvPr>
        </p:nvSpPr>
        <p:spPr>
          <a:xfrm>
            <a:off x="540000" y="556773"/>
            <a:ext cx="11160000" cy="677108"/>
          </a:xfrm>
          <a:prstGeom prst="rect">
            <a:avLst/>
          </a:prstGeom>
        </p:spPr>
        <p:txBody>
          <a:bodyPr/>
          <a:lstStyle>
            <a:lvl1pPr>
              <a:defRPr sz="4400" b="1">
                <a:solidFill>
                  <a:schemeClr val="tx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C8E2D17E-FEBE-428B-8976-D4F229376F53}"/>
              </a:ext>
            </a:extLst>
          </p:cNvPr>
          <p:cNvSpPr>
            <a:spLocks noGrp="1"/>
          </p:cNvSpPr>
          <p:nvPr>
            <p:ph type="body" sz="quarter" idx="10"/>
          </p:nvPr>
        </p:nvSpPr>
        <p:spPr>
          <a:xfrm>
            <a:off x="540000" y="1524228"/>
            <a:ext cx="11160000" cy="45000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Graphic 7">
            <a:extLst>
              <a:ext uri="{FF2B5EF4-FFF2-40B4-BE49-F238E27FC236}">
                <a16:creationId xmlns:a16="http://schemas.microsoft.com/office/drawing/2014/main" id="{F6B0E750-AD77-4B45-AC4B-3CCB1D1068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211299"/>
            <a:ext cx="1687384" cy="474791"/>
          </a:xfrm>
          <a:prstGeom prst="rect">
            <a:avLst/>
          </a:prstGeom>
        </p:spPr>
      </p:pic>
      <p:sp>
        <p:nvSpPr>
          <p:cNvPr id="9" name="TextBox 8">
            <a:extLst>
              <a:ext uri="{FF2B5EF4-FFF2-40B4-BE49-F238E27FC236}">
                <a16:creationId xmlns:a16="http://schemas.microsoft.com/office/drawing/2014/main" id="{2B223A74-B641-41BE-A947-70A142F1B67E}"/>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10" name="TextBox 9">
            <a:extLst>
              <a:ext uri="{FF2B5EF4-FFF2-40B4-BE49-F238E27FC236}">
                <a16:creationId xmlns:a16="http://schemas.microsoft.com/office/drawing/2014/main" id="{A8C0B57D-9A4D-494B-A2AA-C8453E117E0D}"/>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01CE435C-913C-41B5-AB3F-1D889C1D6473}"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3176816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FDD5E3-AEC5-4BCE-9DD4-29FCFB676EA9}"/>
              </a:ext>
            </a:extLst>
          </p:cNvPr>
          <p:cNvPicPr>
            <a:picLocks noChangeAspect="1"/>
          </p:cNvPicPr>
          <p:nvPr userDrawn="1"/>
        </p:nvPicPr>
        <p:blipFill rotWithShape="1">
          <a:blip r:embed="rId2"/>
          <a:srcRect l="3488" t="29589" r="18060" b="-271"/>
          <a:stretch/>
        </p:blipFill>
        <p:spPr>
          <a:xfrm>
            <a:off x="0" y="1"/>
            <a:ext cx="12191999" cy="6857999"/>
          </a:xfrm>
          <a:prstGeom prst="rect">
            <a:avLst/>
          </a:prstGeom>
        </p:spPr>
      </p:pic>
      <p:sp>
        <p:nvSpPr>
          <p:cNvPr id="14" name="Title 1">
            <a:extLst>
              <a:ext uri="{FF2B5EF4-FFF2-40B4-BE49-F238E27FC236}">
                <a16:creationId xmlns:a16="http://schemas.microsoft.com/office/drawing/2014/main" id="{A5F4E718-C331-41D3-9BE6-42EFC8690C4D}"/>
              </a:ext>
            </a:extLst>
          </p:cNvPr>
          <p:cNvSpPr>
            <a:spLocks noGrp="1"/>
          </p:cNvSpPr>
          <p:nvPr>
            <p:ph type="title"/>
          </p:nvPr>
        </p:nvSpPr>
        <p:spPr>
          <a:xfrm>
            <a:off x="540000" y="556773"/>
            <a:ext cx="11160000" cy="677108"/>
          </a:xfrm>
          <a:prstGeom prst="rect">
            <a:avLst/>
          </a:prstGeom>
        </p:spPr>
        <p:txBody>
          <a:bodyPr/>
          <a:lstStyle>
            <a:lvl1pPr>
              <a:defRPr sz="4400" b="1">
                <a:solidFill>
                  <a:schemeClr val="tx1"/>
                </a:solidFill>
              </a:defRPr>
            </a:lvl1pPr>
          </a:lstStyle>
          <a:p>
            <a:r>
              <a:rPr lang="en-US" dirty="0"/>
              <a:t>Click to edit Master title style</a:t>
            </a:r>
          </a:p>
        </p:txBody>
      </p:sp>
      <p:sp>
        <p:nvSpPr>
          <p:cNvPr id="15" name="Text Placeholder 7">
            <a:extLst>
              <a:ext uri="{FF2B5EF4-FFF2-40B4-BE49-F238E27FC236}">
                <a16:creationId xmlns:a16="http://schemas.microsoft.com/office/drawing/2014/main" id="{7F7A025F-CCEB-4F91-A5A4-FF330F0C0EFC}"/>
              </a:ext>
            </a:extLst>
          </p:cNvPr>
          <p:cNvSpPr>
            <a:spLocks noGrp="1"/>
          </p:cNvSpPr>
          <p:nvPr>
            <p:ph type="body" sz="quarter" idx="10"/>
          </p:nvPr>
        </p:nvSpPr>
        <p:spPr>
          <a:xfrm>
            <a:off x="540000" y="1524228"/>
            <a:ext cx="11160000" cy="45000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Graphic 7">
            <a:extLst>
              <a:ext uri="{FF2B5EF4-FFF2-40B4-BE49-F238E27FC236}">
                <a16:creationId xmlns:a16="http://schemas.microsoft.com/office/drawing/2014/main" id="{7CB785F6-0A3C-4037-BA33-2B05023BD0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211299"/>
            <a:ext cx="1687384" cy="474791"/>
          </a:xfrm>
          <a:prstGeom prst="rect">
            <a:avLst/>
          </a:prstGeom>
        </p:spPr>
      </p:pic>
      <p:sp>
        <p:nvSpPr>
          <p:cNvPr id="12" name="TextBox 11">
            <a:extLst>
              <a:ext uri="{FF2B5EF4-FFF2-40B4-BE49-F238E27FC236}">
                <a16:creationId xmlns:a16="http://schemas.microsoft.com/office/drawing/2014/main" id="{C5708D1F-0795-4F6C-968B-02666B07E09D}"/>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9" name="TextBox 8">
            <a:extLst>
              <a:ext uri="{FF2B5EF4-FFF2-40B4-BE49-F238E27FC236}">
                <a16:creationId xmlns:a16="http://schemas.microsoft.com/office/drawing/2014/main" id="{CEBC6546-7581-4851-83A3-4935F650BA7C}"/>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2024 Findex (Aust) Pty Ltd</a:t>
            </a:r>
          </a:p>
        </p:txBody>
      </p:sp>
    </p:spTree>
    <p:extLst>
      <p:ext uri="{BB962C8B-B14F-4D97-AF65-F5344CB8AC3E}">
        <p14:creationId xmlns:p14="http://schemas.microsoft.com/office/powerpoint/2010/main" val="2726178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BEBE4E6-3FED-408C-A848-2722EE534E4C}"/>
              </a:ext>
            </a:extLst>
          </p:cNvPr>
          <p:cNvPicPr>
            <a:picLocks noChangeAspect="1"/>
          </p:cNvPicPr>
          <p:nvPr userDrawn="1"/>
        </p:nvPicPr>
        <p:blipFill rotWithShape="1">
          <a:blip r:embed="rId2"/>
          <a:srcRect l="3851" t="29580" r="13296"/>
          <a:stretch/>
        </p:blipFill>
        <p:spPr>
          <a:xfrm>
            <a:off x="0" y="-1"/>
            <a:ext cx="12191999" cy="6857999"/>
          </a:xfrm>
          <a:prstGeom prst="rect">
            <a:avLst/>
          </a:prstGeom>
        </p:spPr>
      </p:pic>
      <p:sp>
        <p:nvSpPr>
          <p:cNvPr id="13" name="Title 1">
            <a:extLst>
              <a:ext uri="{FF2B5EF4-FFF2-40B4-BE49-F238E27FC236}">
                <a16:creationId xmlns:a16="http://schemas.microsoft.com/office/drawing/2014/main" id="{9F889D17-D3ED-420C-A0C8-170A680DBC2F}"/>
              </a:ext>
            </a:extLst>
          </p:cNvPr>
          <p:cNvSpPr>
            <a:spLocks noGrp="1"/>
          </p:cNvSpPr>
          <p:nvPr>
            <p:ph type="title"/>
          </p:nvPr>
        </p:nvSpPr>
        <p:spPr>
          <a:xfrm>
            <a:off x="540000" y="556773"/>
            <a:ext cx="11160000" cy="677108"/>
          </a:xfrm>
          <a:prstGeom prst="rect">
            <a:avLst/>
          </a:prstGeom>
        </p:spPr>
        <p:txBody>
          <a:bodyPr/>
          <a:lstStyle>
            <a:lvl1pPr>
              <a:defRPr sz="4400" b="1">
                <a:solidFill>
                  <a:schemeClr val="tx1"/>
                </a:solidFill>
              </a:defRPr>
            </a:lvl1pPr>
          </a:lstStyle>
          <a:p>
            <a:r>
              <a:rPr lang="en-US" dirty="0"/>
              <a:t>Click to edit Master title style</a:t>
            </a:r>
          </a:p>
        </p:txBody>
      </p:sp>
      <p:sp>
        <p:nvSpPr>
          <p:cNvPr id="14" name="Text Placeholder 7">
            <a:extLst>
              <a:ext uri="{FF2B5EF4-FFF2-40B4-BE49-F238E27FC236}">
                <a16:creationId xmlns:a16="http://schemas.microsoft.com/office/drawing/2014/main" id="{36CEEB6C-EFBA-4ED0-B603-7C8A58248EEF}"/>
              </a:ext>
            </a:extLst>
          </p:cNvPr>
          <p:cNvSpPr>
            <a:spLocks noGrp="1"/>
          </p:cNvSpPr>
          <p:nvPr>
            <p:ph type="body" sz="quarter" idx="10"/>
          </p:nvPr>
        </p:nvSpPr>
        <p:spPr>
          <a:xfrm>
            <a:off x="540000" y="1524228"/>
            <a:ext cx="11160000" cy="45000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Graphic 7">
            <a:extLst>
              <a:ext uri="{FF2B5EF4-FFF2-40B4-BE49-F238E27FC236}">
                <a16:creationId xmlns:a16="http://schemas.microsoft.com/office/drawing/2014/main" id="{199E1F00-DAB1-4DDE-A7C2-151BE4917B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211299"/>
            <a:ext cx="1687384" cy="474791"/>
          </a:xfrm>
          <a:prstGeom prst="rect">
            <a:avLst/>
          </a:prstGeom>
        </p:spPr>
      </p:pic>
      <p:sp>
        <p:nvSpPr>
          <p:cNvPr id="15" name="TextBox 14">
            <a:extLst>
              <a:ext uri="{FF2B5EF4-FFF2-40B4-BE49-F238E27FC236}">
                <a16:creationId xmlns:a16="http://schemas.microsoft.com/office/drawing/2014/main" id="{2E4A33BD-1E87-4905-948B-FCC1779C3CCA}"/>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9" name="TextBox 8">
            <a:extLst>
              <a:ext uri="{FF2B5EF4-FFF2-40B4-BE49-F238E27FC236}">
                <a16:creationId xmlns:a16="http://schemas.microsoft.com/office/drawing/2014/main" id="{F53E4E3F-6154-4CC9-A846-DC67C5902666}"/>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A3D38D11-1CE7-43E6-AE8F-128C97D4D47A}"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28598328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D8ED741-E846-4085-B7B1-0CA7CFEF054C}"/>
              </a:ext>
            </a:extLst>
          </p:cNvPr>
          <p:cNvPicPr>
            <a:picLocks noChangeAspect="1"/>
          </p:cNvPicPr>
          <p:nvPr userDrawn="1"/>
        </p:nvPicPr>
        <p:blipFill rotWithShape="1">
          <a:blip r:embed="rId2"/>
          <a:srcRect l="3666" t="28503" r="14366" b="3763"/>
          <a:stretch/>
        </p:blipFill>
        <p:spPr>
          <a:xfrm>
            <a:off x="0" y="0"/>
            <a:ext cx="12191999" cy="6858000"/>
          </a:xfrm>
          <a:prstGeom prst="rect">
            <a:avLst/>
          </a:prstGeom>
        </p:spPr>
      </p:pic>
      <p:pic>
        <p:nvPicPr>
          <p:cNvPr id="8" name="Graphic 7">
            <a:extLst>
              <a:ext uri="{FF2B5EF4-FFF2-40B4-BE49-F238E27FC236}">
                <a16:creationId xmlns:a16="http://schemas.microsoft.com/office/drawing/2014/main" id="{58417FDC-134C-45A7-BD3D-E3D433D8F3C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211299"/>
            <a:ext cx="1687384" cy="474791"/>
          </a:xfrm>
          <a:prstGeom prst="rect">
            <a:avLst/>
          </a:prstGeom>
        </p:spPr>
      </p:pic>
      <p:sp>
        <p:nvSpPr>
          <p:cNvPr id="12" name="TextBox 11">
            <a:extLst>
              <a:ext uri="{FF2B5EF4-FFF2-40B4-BE49-F238E27FC236}">
                <a16:creationId xmlns:a16="http://schemas.microsoft.com/office/drawing/2014/main" id="{75DD39F2-52F2-49B2-B035-361272B1928F}"/>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17" name="Title 1">
            <a:extLst>
              <a:ext uri="{FF2B5EF4-FFF2-40B4-BE49-F238E27FC236}">
                <a16:creationId xmlns:a16="http://schemas.microsoft.com/office/drawing/2014/main" id="{5F1BA435-F1CB-41C5-9A0D-5DBE59DA4B72}"/>
              </a:ext>
            </a:extLst>
          </p:cNvPr>
          <p:cNvSpPr>
            <a:spLocks noGrp="1"/>
          </p:cNvSpPr>
          <p:nvPr>
            <p:ph type="title"/>
          </p:nvPr>
        </p:nvSpPr>
        <p:spPr>
          <a:xfrm>
            <a:off x="812800" y="556773"/>
            <a:ext cx="7890446" cy="677108"/>
          </a:xfrm>
          <a:prstGeom prst="rect">
            <a:avLst/>
          </a:prstGeom>
        </p:spPr>
        <p:txBody>
          <a:bodyPr/>
          <a:lstStyle>
            <a:lvl1pPr>
              <a:defRPr sz="4400" b="1">
                <a:solidFill>
                  <a:schemeClr val="tx1"/>
                </a:solidFill>
              </a:defRPr>
            </a:lvl1pPr>
          </a:lstStyle>
          <a:p>
            <a:r>
              <a:rPr lang="en-US" dirty="0"/>
              <a:t>Click to edit Master title style</a:t>
            </a:r>
          </a:p>
        </p:txBody>
      </p:sp>
      <p:sp>
        <p:nvSpPr>
          <p:cNvPr id="18" name="Text Placeholder 7">
            <a:extLst>
              <a:ext uri="{FF2B5EF4-FFF2-40B4-BE49-F238E27FC236}">
                <a16:creationId xmlns:a16="http://schemas.microsoft.com/office/drawing/2014/main" id="{A5A1905D-DD98-4F59-AA88-15AE1A87B492}"/>
              </a:ext>
            </a:extLst>
          </p:cNvPr>
          <p:cNvSpPr>
            <a:spLocks noGrp="1"/>
          </p:cNvSpPr>
          <p:nvPr>
            <p:ph type="body" sz="quarter" idx="10"/>
          </p:nvPr>
        </p:nvSpPr>
        <p:spPr>
          <a:xfrm>
            <a:off x="812800" y="1524228"/>
            <a:ext cx="7890446" cy="45000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FB31E14C-F5D9-4BBB-9570-42EE36F306D7}"/>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11509AF2-9516-4802-87D8-56BE67C46EF9}"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4154501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3B236B-846B-4096-A21F-5319AB5CD73C}"/>
              </a:ext>
            </a:extLst>
          </p:cNvPr>
          <p:cNvPicPr>
            <a:picLocks noChangeAspect="1"/>
          </p:cNvPicPr>
          <p:nvPr userDrawn="1"/>
        </p:nvPicPr>
        <p:blipFill rotWithShape="1">
          <a:blip r:embed="rId2"/>
          <a:srcRect l="4023" t="29809" r="11450"/>
          <a:stretch/>
        </p:blipFill>
        <p:spPr>
          <a:xfrm>
            <a:off x="0" y="0"/>
            <a:ext cx="12191999" cy="6858000"/>
          </a:xfrm>
          <a:prstGeom prst="rect">
            <a:avLst/>
          </a:prstGeom>
        </p:spPr>
      </p:pic>
      <p:sp>
        <p:nvSpPr>
          <p:cNvPr id="13" name="Title 1">
            <a:extLst>
              <a:ext uri="{FF2B5EF4-FFF2-40B4-BE49-F238E27FC236}">
                <a16:creationId xmlns:a16="http://schemas.microsoft.com/office/drawing/2014/main" id="{9F889D17-D3ED-420C-A0C8-170A680DBC2F}"/>
              </a:ext>
            </a:extLst>
          </p:cNvPr>
          <p:cNvSpPr>
            <a:spLocks noGrp="1"/>
          </p:cNvSpPr>
          <p:nvPr>
            <p:ph type="title"/>
          </p:nvPr>
        </p:nvSpPr>
        <p:spPr>
          <a:xfrm>
            <a:off x="812800" y="556773"/>
            <a:ext cx="7890446" cy="677108"/>
          </a:xfrm>
          <a:prstGeom prst="rect">
            <a:avLst/>
          </a:prstGeom>
        </p:spPr>
        <p:txBody>
          <a:bodyPr/>
          <a:lstStyle>
            <a:lvl1pPr>
              <a:defRPr sz="4400" b="1">
                <a:solidFill>
                  <a:schemeClr val="tx1"/>
                </a:solidFill>
              </a:defRPr>
            </a:lvl1pPr>
          </a:lstStyle>
          <a:p>
            <a:r>
              <a:rPr lang="en-US" dirty="0"/>
              <a:t>Click to edit Master title style</a:t>
            </a:r>
          </a:p>
        </p:txBody>
      </p:sp>
      <p:sp>
        <p:nvSpPr>
          <p:cNvPr id="14" name="Text Placeholder 7">
            <a:extLst>
              <a:ext uri="{FF2B5EF4-FFF2-40B4-BE49-F238E27FC236}">
                <a16:creationId xmlns:a16="http://schemas.microsoft.com/office/drawing/2014/main" id="{36CEEB6C-EFBA-4ED0-B603-7C8A58248EEF}"/>
              </a:ext>
            </a:extLst>
          </p:cNvPr>
          <p:cNvSpPr>
            <a:spLocks noGrp="1"/>
          </p:cNvSpPr>
          <p:nvPr>
            <p:ph type="body" sz="quarter" idx="10"/>
          </p:nvPr>
        </p:nvSpPr>
        <p:spPr>
          <a:xfrm>
            <a:off x="812800" y="1524228"/>
            <a:ext cx="7890446" cy="45000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Graphic 7">
            <a:extLst>
              <a:ext uri="{FF2B5EF4-FFF2-40B4-BE49-F238E27FC236}">
                <a16:creationId xmlns:a16="http://schemas.microsoft.com/office/drawing/2014/main" id="{6334FB12-8AE2-47EA-82A5-D065F4481F8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211299"/>
            <a:ext cx="1687384" cy="474791"/>
          </a:xfrm>
          <a:prstGeom prst="rect">
            <a:avLst/>
          </a:prstGeom>
        </p:spPr>
      </p:pic>
      <p:sp>
        <p:nvSpPr>
          <p:cNvPr id="15" name="TextBox 14">
            <a:extLst>
              <a:ext uri="{FF2B5EF4-FFF2-40B4-BE49-F238E27FC236}">
                <a16:creationId xmlns:a16="http://schemas.microsoft.com/office/drawing/2014/main" id="{AF2E66BD-676F-4697-BEA8-3CDF7BF8C529}"/>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sp>
        <p:nvSpPr>
          <p:cNvPr id="9" name="TextBox 8">
            <a:extLst>
              <a:ext uri="{FF2B5EF4-FFF2-40B4-BE49-F238E27FC236}">
                <a16:creationId xmlns:a16="http://schemas.microsoft.com/office/drawing/2014/main" id="{9AB3BED0-75B9-4601-9461-90BBACE2B464}"/>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C41A08E9-DB29-4E3A-89A2-69C93501E8C8}"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38490170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ection Break Amber">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323B22-6313-43FF-8D4E-1952C572FE1A}"/>
              </a:ext>
            </a:extLst>
          </p:cNvPr>
          <p:cNvPicPr>
            <a:picLocks noChangeAspect="1"/>
          </p:cNvPicPr>
          <p:nvPr userDrawn="1"/>
        </p:nvPicPr>
        <p:blipFill>
          <a:blip r:embed="rId2"/>
          <a:stretch>
            <a:fillRect/>
          </a:stretch>
        </p:blipFill>
        <p:spPr>
          <a:xfrm>
            <a:off x="938846" y="557212"/>
            <a:ext cx="10314308" cy="5743576"/>
          </a:xfrm>
          <a:prstGeom prst="rect">
            <a:avLst/>
          </a:prstGeom>
        </p:spPr>
      </p:pic>
      <p:sp>
        <p:nvSpPr>
          <p:cNvPr id="11" name="Text Placeholder 10"/>
          <p:cNvSpPr>
            <a:spLocks noGrp="1"/>
          </p:cNvSpPr>
          <p:nvPr>
            <p:ph type="body" sz="quarter" idx="11"/>
          </p:nvPr>
        </p:nvSpPr>
        <p:spPr>
          <a:xfrm>
            <a:off x="691462" y="2552700"/>
            <a:ext cx="7157138" cy="1752600"/>
          </a:xfrm>
          <a:prstGeom prst="rect">
            <a:avLst/>
          </a:prstGeom>
        </p:spPr>
        <p:txBody>
          <a:bodyPr/>
          <a:lstStyle>
            <a:lvl1pPr marL="0" indent="0">
              <a:buFontTx/>
              <a:buNone/>
              <a:defRPr sz="6000" b="1"/>
            </a:lvl1pPr>
            <a:lvl2pPr marL="116586" indent="0">
              <a:buFontTx/>
              <a:buNone/>
              <a:defRPr/>
            </a:lvl2pPr>
            <a:lvl3pPr marL="226314" indent="0">
              <a:buFontTx/>
              <a:buNone/>
              <a:defRPr/>
            </a:lvl3pPr>
            <a:lvl4pPr marL="322326" indent="0">
              <a:buFontTx/>
              <a:buNone/>
              <a:defRPr/>
            </a:lvl4pPr>
            <a:lvl5pPr marL="418338" indent="0">
              <a:buFontTx/>
              <a:buNone/>
              <a:defRPr/>
            </a:lvl5pPr>
          </a:lstStyle>
          <a:p>
            <a:pPr lvl="0"/>
            <a:r>
              <a:rPr lang="en-US" dirty="0"/>
              <a:t>Edit Master text styles</a:t>
            </a:r>
          </a:p>
        </p:txBody>
      </p:sp>
      <p:sp>
        <p:nvSpPr>
          <p:cNvPr id="7" name="TextBox 6">
            <a:extLst>
              <a:ext uri="{FF2B5EF4-FFF2-40B4-BE49-F238E27FC236}">
                <a16:creationId xmlns:a16="http://schemas.microsoft.com/office/drawing/2014/main" id="{CC06DF41-17F8-412C-96F7-F6EFE70374CB}"/>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tx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tx1"/>
              </a:solidFill>
              <a:effectLst/>
              <a:latin typeface="Arial" pitchFamily="34" charset="0"/>
              <a:ea typeface="+mn-ea"/>
              <a:cs typeface="Arial" pitchFamily="34" charset="0"/>
            </a:endParaRPr>
          </a:p>
        </p:txBody>
      </p:sp>
      <p:pic>
        <p:nvPicPr>
          <p:cNvPr id="12" name="Graphic 11">
            <a:extLst>
              <a:ext uri="{FF2B5EF4-FFF2-40B4-BE49-F238E27FC236}">
                <a16:creationId xmlns:a16="http://schemas.microsoft.com/office/drawing/2014/main" id="{A4BBB428-9B07-41B2-9B3A-1FAD5895FD0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211300"/>
            <a:ext cx="1687384" cy="474791"/>
          </a:xfrm>
          <a:prstGeom prst="rect">
            <a:avLst/>
          </a:prstGeom>
        </p:spPr>
      </p:pic>
      <p:sp>
        <p:nvSpPr>
          <p:cNvPr id="8" name="TextBox 7">
            <a:extLst>
              <a:ext uri="{FF2B5EF4-FFF2-40B4-BE49-F238E27FC236}">
                <a16:creationId xmlns:a16="http://schemas.microsoft.com/office/drawing/2014/main" id="{354230C6-E5A7-4045-B2EB-65E1270179A8}"/>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A5CC726D-FF7E-4E9B-A92B-BF24593EBCC6}"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spTree>
    <p:extLst>
      <p:ext uri="{BB962C8B-B14F-4D97-AF65-F5344CB8AC3E}">
        <p14:creationId xmlns:p14="http://schemas.microsoft.com/office/powerpoint/2010/main" val="309599017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D2033B-B94B-4A15-80BC-C80AB96D92D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pic>
        <p:nvPicPr>
          <p:cNvPr id="5" name="Graphic 4">
            <a:extLst>
              <a:ext uri="{FF2B5EF4-FFF2-40B4-BE49-F238E27FC236}">
                <a16:creationId xmlns:a16="http://schemas.microsoft.com/office/drawing/2014/main" id="{60059333-4611-4183-BC30-8A80FC757E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14286"/>
            <a:ext cx="2933700" cy="825475"/>
          </a:xfrm>
          <a:prstGeom prst="rect">
            <a:avLst/>
          </a:prstGeom>
        </p:spPr>
      </p:pic>
      <p:sp>
        <p:nvSpPr>
          <p:cNvPr id="8" name="TextBox 7">
            <a:extLst>
              <a:ext uri="{FF2B5EF4-FFF2-40B4-BE49-F238E27FC236}">
                <a16:creationId xmlns:a16="http://schemas.microsoft.com/office/drawing/2014/main" id="{77C370D4-7982-4B64-A1DF-5D5E8F09C8BC}"/>
              </a:ext>
            </a:extLst>
          </p:cNvPr>
          <p:cNvSpPr txBox="1"/>
          <p:nvPr userDrawn="1"/>
        </p:nvSpPr>
        <p:spPr>
          <a:xfrm>
            <a:off x="7169150" y="1052423"/>
            <a:ext cx="4337050" cy="307777"/>
          </a:xfrm>
          <a:prstGeom prst="rect">
            <a:avLst/>
          </a:prstGeom>
          <a:noFill/>
        </p:spPr>
        <p:txBody>
          <a:bodyPr wrap="square" rtlCol="0">
            <a:spAutoFit/>
          </a:bodyPr>
          <a:lstStyle/>
          <a:p>
            <a:pPr algn="r"/>
            <a:r>
              <a:rPr lang="en-US" sz="1400" b="1" dirty="0"/>
              <a:t>Smart decisions. Lasting value</a:t>
            </a:r>
            <a:endParaRPr lang="en-AU" sz="1400" b="1" dirty="0"/>
          </a:p>
        </p:txBody>
      </p:sp>
      <p:pic>
        <p:nvPicPr>
          <p:cNvPr id="9" name="Graphic 8">
            <a:extLst>
              <a:ext uri="{FF2B5EF4-FFF2-40B4-BE49-F238E27FC236}">
                <a16:creationId xmlns:a16="http://schemas.microsoft.com/office/drawing/2014/main" id="{616DF690-F8AD-4257-9A0C-471D807E5F7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6229" t="25539" r="39492" b="25518"/>
          <a:stretch/>
        </p:blipFill>
        <p:spPr>
          <a:xfrm>
            <a:off x="6197599" y="2184400"/>
            <a:ext cx="5994401" cy="4673600"/>
          </a:xfrm>
          <a:prstGeom prst="rect">
            <a:avLst/>
          </a:prstGeom>
        </p:spPr>
      </p:pic>
    </p:spTree>
    <p:extLst>
      <p:ext uri="{BB962C8B-B14F-4D97-AF65-F5344CB8AC3E}">
        <p14:creationId xmlns:p14="http://schemas.microsoft.com/office/powerpoint/2010/main" val="9512333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ection Break Indigo">
    <p:bg>
      <p:bgRef idx="1001">
        <a:schemeClr val="bg2"/>
      </p:bgRef>
    </p:bg>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691462" y="2552700"/>
            <a:ext cx="7157138" cy="1752600"/>
          </a:xfrm>
          <a:prstGeom prst="rect">
            <a:avLst/>
          </a:prstGeom>
        </p:spPr>
        <p:txBody>
          <a:bodyPr/>
          <a:lstStyle>
            <a:lvl1pPr marL="0" indent="0">
              <a:buFontTx/>
              <a:buNone/>
              <a:defRPr sz="6000" b="1">
                <a:solidFill>
                  <a:schemeClr val="bg1"/>
                </a:solidFill>
              </a:defRPr>
            </a:lvl1pPr>
            <a:lvl2pPr marL="116586" indent="0">
              <a:buFontTx/>
              <a:buNone/>
              <a:defRPr/>
            </a:lvl2pPr>
            <a:lvl3pPr marL="226314" indent="0">
              <a:buFontTx/>
              <a:buNone/>
              <a:defRPr/>
            </a:lvl3pPr>
            <a:lvl4pPr marL="322326" indent="0">
              <a:buFontTx/>
              <a:buNone/>
              <a:defRPr/>
            </a:lvl4pPr>
            <a:lvl5pPr marL="418338" indent="0">
              <a:buFontTx/>
              <a:buNone/>
              <a:defRPr/>
            </a:lvl5pPr>
          </a:lstStyle>
          <a:p>
            <a:pPr lvl="0"/>
            <a:r>
              <a:rPr lang="en-US" dirty="0"/>
              <a:t>Edit Master text styles</a:t>
            </a:r>
          </a:p>
        </p:txBody>
      </p:sp>
      <p:sp>
        <p:nvSpPr>
          <p:cNvPr id="8" name="TextBox 7">
            <a:extLst>
              <a:ext uri="{FF2B5EF4-FFF2-40B4-BE49-F238E27FC236}">
                <a16:creationId xmlns:a16="http://schemas.microsoft.com/office/drawing/2014/main" id="{6E608D85-AAAD-4E22-BA54-7A2483BB7194}"/>
              </a:ext>
            </a:extLst>
          </p:cNvPr>
          <p:cNvSpPr txBox="1"/>
          <p:nvPr userDrawn="1"/>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bg1"/>
                </a:solidFill>
                <a:effectLst/>
                <a:latin typeface="Arial" pitchFamily="34" charset="0"/>
                <a:ea typeface="+mn-ea"/>
                <a:cs typeface="Arial" pitchFamily="34" charset="0"/>
              </a:rPr>
              <a:pPr algn="r"/>
              <a:t>‹#›</a:t>
            </a:fld>
            <a:endParaRPr kumimoji="0" lang="en-US" sz="750" b="0" i="0" u="none" strike="noStrike" kern="1200" cap="none" normalizeH="0" baseline="0" dirty="0">
              <a:ln>
                <a:noFill/>
              </a:ln>
              <a:solidFill>
                <a:schemeClr val="bg1"/>
              </a:solidFill>
              <a:effectLst/>
              <a:latin typeface="Arial" pitchFamily="34" charset="0"/>
              <a:ea typeface="+mn-ea"/>
              <a:cs typeface="Arial" pitchFamily="34" charset="0"/>
            </a:endParaRPr>
          </a:p>
        </p:txBody>
      </p:sp>
      <p:pic>
        <p:nvPicPr>
          <p:cNvPr id="7" name="Graphic 6">
            <a:extLst>
              <a:ext uri="{FF2B5EF4-FFF2-40B4-BE49-F238E27FC236}">
                <a16:creationId xmlns:a16="http://schemas.microsoft.com/office/drawing/2014/main" id="{94C092AE-21F7-4E8E-B2B2-860DEB682D0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1662" b="31699"/>
          <a:stretch/>
        </p:blipFill>
        <p:spPr>
          <a:xfrm>
            <a:off x="7078859" y="143933"/>
            <a:ext cx="5113141" cy="6714067"/>
          </a:xfrm>
          <a:prstGeom prst="rect">
            <a:avLst/>
          </a:prstGeom>
        </p:spPr>
      </p:pic>
      <p:pic>
        <p:nvPicPr>
          <p:cNvPr id="10" name="Graphic 9">
            <a:extLst>
              <a:ext uri="{FF2B5EF4-FFF2-40B4-BE49-F238E27FC236}">
                <a16:creationId xmlns:a16="http://schemas.microsoft.com/office/drawing/2014/main" id="{28E01219-304C-48A5-80AA-4F7BDB84FB6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2800" y="6211300"/>
            <a:ext cx="1687384" cy="474791"/>
          </a:xfrm>
          <a:prstGeom prst="rect">
            <a:avLst/>
          </a:prstGeom>
        </p:spPr>
      </p:pic>
      <p:pic>
        <p:nvPicPr>
          <p:cNvPr id="12" name="Graphic 11">
            <a:extLst>
              <a:ext uri="{FF2B5EF4-FFF2-40B4-BE49-F238E27FC236}">
                <a16:creationId xmlns:a16="http://schemas.microsoft.com/office/drawing/2014/main" id="{32DC596B-5CBB-45EB-891B-7C9A18FDEAF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2800" y="7386608"/>
            <a:ext cx="1687384" cy="474791"/>
          </a:xfrm>
          <a:prstGeom prst="rect">
            <a:avLst/>
          </a:prstGeom>
        </p:spPr>
      </p:pic>
      <p:sp>
        <p:nvSpPr>
          <p:cNvPr id="13" name="TextBox 12">
            <a:extLst>
              <a:ext uri="{FF2B5EF4-FFF2-40B4-BE49-F238E27FC236}">
                <a16:creationId xmlns:a16="http://schemas.microsoft.com/office/drawing/2014/main" id="{7FDD43F6-AE8B-40FD-B1BB-CE44419EACD3}"/>
              </a:ext>
            </a:extLst>
          </p:cNvPr>
          <p:cNvSpPr txBox="1"/>
          <p:nvPr userDrawn="1"/>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bg1"/>
                </a:solidFill>
                <a:latin typeface="+mn-lt"/>
                <a:ea typeface="+mn-ea"/>
                <a:cs typeface="+mn-cs"/>
              </a:rPr>
              <a:t>© </a:t>
            </a:r>
            <a:fld id="{E912A5E6-A328-407C-88A6-27ED108DDBDE}" type="datetimeyyyy">
              <a:rPr lang="en-US" sz="750" b="0" i="0" u="none" strike="noStrike" kern="1200" baseline="0" smtClean="0">
                <a:solidFill>
                  <a:schemeClr val="bg1"/>
                </a:solidFill>
                <a:latin typeface="+mn-lt"/>
                <a:ea typeface="+mn-ea"/>
                <a:cs typeface="+mn-cs"/>
              </a:rPr>
              <a:t>2025</a:t>
            </a:fld>
            <a:r>
              <a:rPr lang="en-US" sz="750" b="0" i="0" u="none" strike="noStrike" kern="1200" baseline="0" dirty="0">
                <a:solidFill>
                  <a:schemeClr val="bg1"/>
                </a:solidFill>
                <a:latin typeface="+mn-lt"/>
                <a:ea typeface="+mn-ea"/>
                <a:cs typeface="+mn-cs"/>
              </a:rPr>
              <a:t> Findex (Aust) Pty Ltd</a:t>
            </a:r>
          </a:p>
        </p:txBody>
      </p:sp>
    </p:spTree>
    <p:extLst>
      <p:ext uri="{BB962C8B-B14F-4D97-AF65-F5344CB8AC3E}">
        <p14:creationId xmlns:p14="http://schemas.microsoft.com/office/powerpoint/2010/main" val="173389705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Brea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0590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62585D-E7B5-46B4-92E2-ADD6CEDDAA8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1"/>
          <a:stretch/>
        </p:blipFill>
        <p:spPr>
          <a:xfrm>
            <a:off x="-1" y="-123825"/>
            <a:ext cx="12412133" cy="6981825"/>
          </a:xfrm>
          <a:prstGeom prst="rect">
            <a:avLst/>
          </a:prstGeom>
        </p:spPr>
      </p:pic>
      <p:pic>
        <p:nvPicPr>
          <p:cNvPr id="11" name="Graphic 10">
            <a:extLst>
              <a:ext uri="{FF2B5EF4-FFF2-40B4-BE49-F238E27FC236}">
                <a16:creationId xmlns:a16="http://schemas.microsoft.com/office/drawing/2014/main" id="{B2A588AA-3A32-42EF-9DC8-7AEF5EADBEC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9327"/>
          <a:stretch/>
        </p:blipFill>
        <p:spPr>
          <a:xfrm rot="5400000">
            <a:off x="2828520" y="-2593572"/>
            <a:ext cx="6573059" cy="11760203"/>
          </a:xfrm>
          <a:prstGeom prst="rect">
            <a:avLst/>
          </a:prstGeom>
        </p:spPr>
      </p:pic>
      <p:pic>
        <p:nvPicPr>
          <p:cNvPr id="5" name="Graphic 4">
            <a:extLst>
              <a:ext uri="{FF2B5EF4-FFF2-40B4-BE49-F238E27FC236}">
                <a16:creationId xmlns:a16="http://schemas.microsoft.com/office/drawing/2014/main" id="{60059333-4611-4183-BC30-8A80FC757E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12800" y="614286"/>
            <a:ext cx="2933700" cy="825475"/>
          </a:xfrm>
          <a:prstGeom prst="rect">
            <a:avLst/>
          </a:prstGeom>
        </p:spPr>
      </p:pic>
      <p:sp>
        <p:nvSpPr>
          <p:cNvPr id="8" name="TextBox 7">
            <a:extLst>
              <a:ext uri="{FF2B5EF4-FFF2-40B4-BE49-F238E27FC236}">
                <a16:creationId xmlns:a16="http://schemas.microsoft.com/office/drawing/2014/main" id="{77C370D4-7982-4B64-A1DF-5D5E8F09C8BC}"/>
              </a:ext>
            </a:extLst>
          </p:cNvPr>
          <p:cNvSpPr txBox="1"/>
          <p:nvPr userDrawn="1"/>
        </p:nvSpPr>
        <p:spPr>
          <a:xfrm>
            <a:off x="7169150" y="1052423"/>
            <a:ext cx="4337050" cy="307777"/>
          </a:xfrm>
          <a:prstGeom prst="rect">
            <a:avLst/>
          </a:prstGeom>
          <a:noFill/>
        </p:spPr>
        <p:txBody>
          <a:bodyPr wrap="square" rtlCol="0">
            <a:spAutoFit/>
          </a:bodyPr>
          <a:lstStyle/>
          <a:p>
            <a:pPr algn="r"/>
            <a:r>
              <a:rPr lang="en-US" sz="1400" b="1" dirty="0"/>
              <a:t>Smart decisions. Lasting value</a:t>
            </a:r>
            <a:endParaRPr lang="en-AU" sz="1400" b="1" dirty="0"/>
          </a:p>
        </p:txBody>
      </p:sp>
    </p:spTree>
    <p:extLst>
      <p:ext uri="{BB962C8B-B14F-4D97-AF65-F5344CB8AC3E}">
        <p14:creationId xmlns:p14="http://schemas.microsoft.com/office/powerpoint/2010/main" val="27786496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605E57-8EB4-4075-932B-0F206733DFE3}"/>
              </a:ext>
            </a:extLst>
          </p:cNvPr>
          <p:cNvGrpSpPr/>
          <p:nvPr userDrawn="1"/>
        </p:nvGrpSpPr>
        <p:grpSpPr>
          <a:xfrm>
            <a:off x="0" y="0"/>
            <a:ext cx="12192000" cy="6858000"/>
            <a:chOff x="0" y="0"/>
            <a:chExt cx="12192000" cy="6858000"/>
          </a:xfrm>
        </p:grpSpPr>
        <p:pic>
          <p:nvPicPr>
            <p:cNvPr id="3" name="Picture 2">
              <a:extLst>
                <a:ext uri="{FF2B5EF4-FFF2-40B4-BE49-F238E27FC236}">
                  <a16:creationId xmlns:a16="http://schemas.microsoft.com/office/drawing/2014/main" id="{CEA849D2-B32F-45BD-AC03-47B3F31E30E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9" name="Graphic 8">
              <a:extLst>
                <a:ext uri="{FF2B5EF4-FFF2-40B4-BE49-F238E27FC236}">
                  <a16:creationId xmlns:a16="http://schemas.microsoft.com/office/drawing/2014/main" id="{BFA5790A-54D1-4E2D-8B71-E3DAF5A56EF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1662" b="31699"/>
            <a:stretch/>
          </p:blipFill>
          <p:spPr>
            <a:xfrm>
              <a:off x="7078859" y="143933"/>
              <a:ext cx="5113141" cy="6714067"/>
            </a:xfrm>
            <a:prstGeom prst="rect">
              <a:avLst/>
            </a:prstGeom>
          </p:spPr>
        </p:pic>
      </p:grpSp>
      <p:sp>
        <p:nvSpPr>
          <p:cNvPr id="8" name="TextBox 7">
            <a:extLst>
              <a:ext uri="{FF2B5EF4-FFF2-40B4-BE49-F238E27FC236}">
                <a16:creationId xmlns:a16="http://schemas.microsoft.com/office/drawing/2014/main" id="{77C370D4-7982-4B64-A1DF-5D5E8F09C8BC}"/>
              </a:ext>
            </a:extLst>
          </p:cNvPr>
          <p:cNvSpPr txBox="1"/>
          <p:nvPr userDrawn="1"/>
        </p:nvSpPr>
        <p:spPr>
          <a:xfrm>
            <a:off x="7169150" y="1052423"/>
            <a:ext cx="4337050" cy="307777"/>
          </a:xfrm>
          <a:prstGeom prst="rect">
            <a:avLst/>
          </a:prstGeom>
          <a:noFill/>
        </p:spPr>
        <p:txBody>
          <a:bodyPr wrap="square" rtlCol="0">
            <a:spAutoFit/>
          </a:bodyPr>
          <a:lstStyle/>
          <a:p>
            <a:pPr algn="r"/>
            <a:r>
              <a:rPr lang="en-US" sz="1400" b="1" dirty="0">
                <a:solidFill>
                  <a:schemeClr val="bg1"/>
                </a:solidFill>
              </a:rPr>
              <a:t>Smart decisions. Lasting value</a:t>
            </a:r>
            <a:endParaRPr lang="en-AU" sz="1400" b="1" dirty="0">
              <a:solidFill>
                <a:schemeClr val="bg1"/>
              </a:solidFill>
            </a:endParaRPr>
          </a:p>
        </p:txBody>
      </p:sp>
      <p:pic>
        <p:nvPicPr>
          <p:cNvPr id="12" name="Graphic 11">
            <a:extLst>
              <a:ext uri="{FF2B5EF4-FFF2-40B4-BE49-F238E27FC236}">
                <a16:creationId xmlns:a16="http://schemas.microsoft.com/office/drawing/2014/main" id="{3211BC6A-6661-4549-A0EE-D545798881D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12800" y="614286"/>
            <a:ext cx="2933700" cy="825475"/>
          </a:xfrm>
          <a:prstGeom prst="rect">
            <a:avLst/>
          </a:prstGeom>
        </p:spPr>
      </p:pic>
    </p:spTree>
    <p:extLst>
      <p:ext uri="{BB962C8B-B14F-4D97-AF65-F5344CB8AC3E}">
        <p14:creationId xmlns:p14="http://schemas.microsoft.com/office/powerpoint/2010/main" val="381488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Title Slide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A0C568-88FD-4D61-8D10-41627767D93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77C370D4-7982-4B64-A1DF-5D5E8F09C8BC}"/>
              </a:ext>
            </a:extLst>
          </p:cNvPr>
          <p:cNvSpPr txBox="1"/>
          <p:nvPr userDrawn="1"/>
        </p:nvSpPr>
        <p:spPr>
          <a:xfrm>
            <a:off x="7169150" y="1052423"/>
            <a:ext cx="4337050" cy="307777"/>
          </a:xfrm>
          <a:prstGeom prst="rect">
            <a:avLst/>
          </a:prstGeom>
          <a:noFill/>
        </p:spPr>
        <p:txBody>
          <a:bodyPr wrap="square" rtlCol="0">
            <a:spAutoFit/>
          </a:bodyPr>
          <a:lstStyle/>
          <a:p>
            <a:pPr algn="r"/>
            <a:r>
              <a:rPr lang="en-US" sz="1400" b="1" dirty="0">
                <a:solidFill>
                  <a:schemeClr val="bg1"/>
                </a:solidFill>
              </a:rPr>
              <a:t>Smart decisions. Lasting value</a:t>
            </a:r>
            <a:endParaRPr lang="en-AU" sz="1400" b="1" dirty="0">
              <a:solidFill>
                <a:schemeClr val="bg1"/>
              </a:solidFill>
            </a:endParaRPr>
          </a:p>
        </p:txBody>
      </p:sp>
      <p:pic>
        <p:nvPicPr>
          <p:cNvPr id="12" name="Graphic 11">
            <a:extLst>
              <a:ext uri="{FF2B5EF4-FFF2-40B4-BE49-F238E27FC236}">
                <a16:creationId xmlns:a16="http://schemas.microsoft.com/office/drawing/2014/main" id="{3211BC6A-6661-4549-A0EE-D545798881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14286"/>
            <a:ext cx="2933700" cy="825475"/>
          </a:xfrm>
          <a:prstGeom prst="rect">
            <a:avLst/>
          </a:prstGeom>
        </p:spPr>
      </p:pic>
      <p:pic>
        <p:nvPicPr>
          <p:cNvPr id="10" name="Graphic 9">
            <a:extLst>
              <a:ext uri="{FF2B5EF4-FFF2-40B4-BE49-F238E27FC236}">
                <a16:creationId xmlns:a16="http://schemas.microsoft.com/office/drawing/2014/main" id="{3A956BD4-4CB1-4612-AEB1-CD1228B2085D}"/>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6229" t="25539" r="39492" b="25518"/>
          <a:stretch/>
        </p:blipFill>
        <p:spPr>
          <a:xfrm>
            <a:off x="6197599" y="2184400"/>
            <a:ext cx="5994401" cy="4673600"/>
          </a:xfrm>
          <a:prstGeom prst="rect">
            <a:avLst/>
          </a:prstGeom>
        </p:spPr>
      </p:pic>
    </p:spTree>
    <p:extLst>
      <p:ext uri="{BB962C8B-B14F-4D97-AF65-F5344CB8AC3E}">
        <p14:creationId xmlns:p14="http://schemas.microsoft.com/office/powerpoint/2010/main" val="4526829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Title Slide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54D4A3-38DF-4C34-8814-420B2F8F341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50" y="0"/>
            <a:ext cx="12198350" cy="6858000"/>
          </a:xfrm>
          <a:prstGeom prst="rect">
            <a:avLst/>
          </a:prstGeom>
        </p:spPr>
      </p:pic>
      <p:pic>
        <p:nvPicPr>
          <p:cNvPr id="4" name="Graphic 3">
            <a:extLst>
              <a:ext uri="{FF2B5EF4-FFF2-40B4-BE49-F238E27FC236}">
                <a16:creationId xmlns:a16="http://schemas.microsoft.com/office/drawing/2014/main" id="{DC27CDD6-2178-4A09-BC17-E8BBB7EE70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17821" r="16551" b="46042"/>
          <a:stretch/>
        </p:blipFill>
        <p:spPr>
          <a:xfrm>
            <a:off x="6621235" y="0"/>
            <a:ext cx="5570765" cy="6858000"/>
          </a:xfrm>
          <a:prstGeom prst="rect">
            <a:avLst/>
          </a:prstGeom>
        </p:spPr>
      </p:pic>
      <p:pic>
        <p:nvPicPr>
          <p:cNvPr id="9" name="Graphic 8">
            <a:extLst>
              <a:ext uri="{FF2B5EF4-FFF2-40B4-BE49-F238E27FC236}">
                <a16:creationId xmlns:a16="http://schemas.microsoft.com/office/drawing/2014/main" id="{4C5C1A71-CA31-498C-B561-223AF07BAF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12800" y="614286"/>
            <a:ext cx="2933700" cy="825475"/>
          </a:xfrm>
          <a:prstGeom prst="rect">
            <a:avLst/>
          </a:prstGeom>
        </p:spPr>
      </p:pic>
      <p:sp>
        <p:nvSpPr>
          <p:cNvPr id="11" name="TextBox 10">
            <a:extLst>
              <a:ext uri="{FF2B5EF4-FFF2-40B4-BE49-F238E27FC236}">
                <a16:creationId xmlns:a16="http://schemas.microsoft.com/office/drawing/2014/main" id="{7215E75B-281C-43DC-A2F2-E7E8257CE1FF}"/>
              </a:ext>
            </a:extLst>
          </p:cNvPr>
          <p:cNvSpPr txBox="1"/>
          <p:nvPr userDrawn="1"/>
        </p:nvSpPr>
        <p:spPr>
          <a:xfrm>
            <a:off x="7169150" y="1052423"/>
            <a:ext cx="4337050" cy="307777"/>
          </a:xfrm>
          <a:prstGeom prst="rect">
            <a:avLst/>
          </a:prstGeom>
          <a:noFill/>
        </p:spPr>
        <p:txBody>
          <a:bodyPr wrap="square" rtlCol="0">
            <a:spAutoFit/>
          </a:bodyPr>
          <a:lstStyle/>
          <a:p>
            <a:pPr algn="r"/>
            <a:r>
              <a:rPr lang="en-US" sz="1400" b="1" dirty="0"/>
              <a:t>Smart decisions. Lasting value</a:t>
            </a:r>
            <a:endParaRPr lang="en-AU" sz="1400" b="1" dirty="0"/>
          </a:p>
        </p:txBody>
      </p:sp>
    </p:spTree>
    <p:extLst>
      <p:ext uri="{BB962C8B-B14F-4D97-AF65-F5344CB8AC3E}">
        <p14:creationId xmlns:p14="http://schemas.microsoft.com/office/powerpoint/2010/main" val="13530643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95191D1-7F97-4E19-AB94-B1DFE321EFAF}"/>
              </a:ext>
            </a:extLst>
          </p:cNvPr>
          <p:cNvGrpSpPr/>
          <p:nvPr userDrawn="1"/>
        </p:nvGrpSpPr>
        <p:grpSpPr>
          <a:xfrm>
            <a:off x="-1" y="0"/>
            <a:ext cx="12192001" cy="6858000"/>
            <a:chOff x="-1" y="0"/>
            <a:chExt cx="12192001" cy="6858000"/>
          </a:xfrm>
        </p:grpSpPr>
        <p:pic>
          <p:nvPicPr>
            <p:cNvPr id="7" name="Picture 6">
              <a:extLst>
                <a:ext uri="{FF2B5EF4-FFF2-40B4-BE49-F238E27FC236}">
                  <a16:creationId xmlns:a16="http://schemas.microsoft.com/office/drawing/2014/main" id="{31474D11-DE23-4487-B7AA-8E6820A3865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1" cy="6858000"/>
            </a:xfrm>
            <a:prstGeom prst="rect">
              <a:avLst/>
            </a:prstGeom>
          </p:spPr>
        </p:pic>
        <p:pic>
          <p:nvPicPr>
            <p:cNvPr id="10" name="Graphic 9">
              <a:extLst>
                <a:ext uri="{FF2B5EF4-FFF2-40B4-BE49-F238E27FC236}">
                  <a16:creationId xmlns:a16="http://schemas.microsoft.com/office/drawing/2014/main" id="{F5537A18-9126-4856-805A-C991F655B31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9327"/>
            <a:stretch/>
          </p:blipFill>
          <p:spPr>
            <a:xfrm rot="5400000">
              <a:off x="2828520" y="-2593572"/>
              <a:ext cx="6573059" cy="11760203"/>
            </a:xfrm>
            <a:prstGeom prst="rect">
              <a:avLst/>
            </a:prstGeom>
          </p:spPr>
        </p:pic>
      </p:grpSp>
      <p:pic>
        <p:nvPicPr>
          <p:cNvPr id="9" name="Graphic 8">
            <a:extLst>
              <a:ext uri="{FF2B5EF4-FFF2-40B4-BE49-F238E27FC236}">
                <a16:creationId xmlns:a16="http://schemas.microsoft.com/office/drawing/2014/main" id="{4C5C1A71-CA31-498C-B561-223AF07BAF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12800" y="614286"/>
            <a:ext cx="2933700" cy="825475"/>
          </a:xfrm>
          <a:prstGeom prst="rect">
            <a:avLst/>
          </a:prstGeom>
        </p:spPr>
      </p:pic>
      <p:sp>
        <p:nvSpPr>
          <p:cNvPr id="11" name="TextBox 10">
            <a:extLst>
              <a:ext uri="{FF2B5EF4-FFF2-40B4-BE49-F238E27FC236}">
                <a16:creationId xmlns:a16="http://schemas.microsoft.com/office/drawing/2014/main" id="{7215E75B-281C-43DC-A2F2-E7E8257CE1FF}"/>
              </a:ext>
            </a:extLst>
          </p:cNvPr>
          <p:cNvSpPr txBox="1"/>
          <p:nvPr userDrawn="1"/>
        </p:nvSpPr>
        <p:spPr>
          <a:xfrm>
            <a:off x="7169150" y="1052423"/>
            <a:ext cx="4337050" cy="307777"/>
          </a:xfrm>
          <a:prstGeom prst="rect">
            <a:avLst/>
          </a:prstGeom>
          <a:noFill/>
        </p:spPr>
        <p:txBody>
          <a:bodyPr wrap="square" rtlCol="0">
            <a:spAutoFit/>
          </a:bodyPr>
          <a:lstStyle/>
          <a:p>
            <a:pPr algn="r"/>
            <a:r>
              <a:rPr lang="en-US" sz="1400" b="1" dirty="0"/>
              <a:t>Smart decisions. Lasting value</a:t>
            </a:r>
            <a:endParaRPr lang="en-AU" sz="1400" b="1" dirty="0"/>
          </a:p>
        </p:txBody>
      </p:sp>
    </p:spTree>
    <p:extLst>
      <p:ext uri="{BB962C8B-B14F-4D97-AF65-F5344CB8AC3E}">
        <p14:creationId xmlns:p14="http://schemas.microsoft.com/office/powerpoint/2010/main" val="31311164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Title Slide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D94440-6B29-423C-BC01-C4C50B8A68B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pic>
        <p:nvPicPr>
          <p:cNvPr id="9" name="Graphic 8">
            <a:extLst>
              <a:ext uri="{FF2B5EF4-FFF2-40B4-BE49-F238E27FC236}">
                <a16:creationId xmlns:a16="http://schemas.microsoft.com/office/drawing/2014/main" id="{4C5C1A71-CA31-498C-B561-223AF07BAF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2800" y="614286"/>
            <a:ext cx="2933700" cy="825475"/>
          </a:xfrm>
          <a:prstGeom prst="rect">
            <a:avLst/>
          </a:prstGeom>
        </p:spPr>
      </p:pic>
      <p:sp>
        <p:nvSpPr>
          <p:cNvPr id="11" name="TextBox 10">
            <a:extLst>
              <a:ext uri="{FF2B5EF4-FFF2-40B4-BE49-F238E27FC236}">
                <a16:creationId xmlns:a16="http://schemas.microsoft.com/office/drawing/2014/main" id="{7215E75B-281C-43DC-A2F2-E7E8257CE1FF}"/>
              </a:ext>
            </a:extLst>
          </p:cNvPr>
          <p:cNvSpPr txBox="1"/>
          <p:nvPr userDrawn="1"/>
        </p:nvSpPr>
        <p:spPr>
          <a:xfrm>
            <a:off x="7169150" y="1052423"/>
            <a:ext cx="4337050" cy="307777"/>
          </a:xfrm>
          <a:prstGeom prst="rect">
            <a:avLst/>
          </a:prstGeom>
          <a:noFill/>
        </p:spPr>
        <p:txBody>
          <a:bodyPr wrap="square" rtlCol="0">
            <a:spAutoFit/>
          </a:bodyPr>
          <a:lstStyle/>
          <a:p>
            <a:pPr algn="r"/>
            <a:r>
              <a:rPr lang="en-US" sz="1400" b="1" dirty="0"/>
              <a:t>Smart decisions. Lasting value</a:t>
            </a:r>
            <a:endParaRPr lang="en-AU" sz="1400" b="1" dirty="0"/>
          </a:p>
        </p:txBody>
      </p:sp>
      <p:pic>
        <p:nvPicPr>
          <p:cNvPr id="12" name="Graphic 11">
            <a:extLst>
              <a:ext uri="{FF2B5EF4-FFF2-40B4-BE49-F238E27FC236}">
                <a16:creationId xmlns:a16="http://schemas.microsoft.com/office/drawing/2014/main" id="{F6C5AB03-124B-42A7-9434-E6EA02A9602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21662" b="31699"/>
          <a:stretch/>
        </p:blipFill>
        <p:spPr>
          <a:xfrm>
            <a:off x="7078859" y="143933"/>
            <a:ext cx="5113141" cy="6714067"/>
          </a:xfrm>
          <a:prstGeom prst="rect">
            <a:avLst/>
          </a:prstGeom>
        </p:spPr>
      </p:pic>
    </p:spTree>
    <p:extLst>
      <p:ext uri="{BB962C8B-B14F-4D97-AF65-F5344CB8AC3E}">
        <p14:creationId xmlns:p14="http://schemas.microsoft.com/office/powerpoint/2010/main" val="17458426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35485"/>
      </p:ext>
    </p:extLst>
  </p:cSld>
  <p:clrMap bg1="lt1" tx1="dk1" bg2="lt2" tx2="dk2" accent1="accent1" accent2="accent2" accent3="accent3" accent4="accent4" accent5="accent5" accent6="accent6" hlink="hlink" folHlink="folHlink"/>
  <p:sldLayoutIdLst>
    <p:sldLayoutId id="2147483777" r:id="rId1"/>
    <p:sldLayoutId id="2147483788" r:id="rId2"/>
    <p:sldLayoutId id="2147483787" r:id="rId3"/>
    <p:sldLayoutId id="2147483789" r:id="rId4"/>
    <p:sldLayoutId id="2147483790" r:id="rId5"/>
    <p:sldLayoutId id="2147483791" r:id="rId6"/>
    <p:sldLayoutId id="2147483792" r:id="rId7"/>
    <p:sldLayoutId id="2147483793" r:id="rId8"/>
    <p:sldLayoutId id="2147483794" r:id="rId9"/>
    <p:sldLayoutId id="2147483795" r:id="rId10"/>
    <p:sldLayoutId id="2147483802" r:id="rId11"/>
    <p:sldLayoutId id="2147483786" r:id="rId12"/>
    <p:sldLayoutId id="2147483799" r:id="rId13"/>
    <p:sldLayoutId id="2147483800" r:id="rId14"/>
    <p:sldLayoutId id="2147483801" r:id="rId15"/>
    <p:sldLayoutId id="2147483765" r:id="rId16"/>
    <p:sldLayoutId id="2147483798" r:id="rId17"/>
    <p:sldLayoutId id="2147483803" r:id="rId18"/>
    <p:sldLayoutId id="2147483804" r:id="rId19"/>
    <p:sldLayoutId id="2147483764"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67" r:id="rId29"/>
    <p:sldLayoutId id="2147483796" r:id="rId30"/>
    <p:sldLayoutId id="2147483768" r:id="rId31"/>
  </p:sldLayoutIdLst>
  <p:hf sldNum="0" hdr="0" ftr="0" dt="0"/>
  <p:txStyles>
    <p:titleStyle>
      <a:lvl1pPr algn="l" defTabSz="685800" rtl="0" eaLnBrk="1" latinLnBrk="0" hangingPunct="1">
        <a:spcBef>
          <a:spcPct val="0"/>
        </a:spcBef>
        <a:buNone/>
        <a:defRPr sz="3200" b="1" kern="1200" baseline="0">
          <a:solidFill>
            <a:schemeClr val="tx1"/>
          </a:solidFill>
          <a:latin typeface="+mj-lt"/>
          <a:ea typeface="+mj-ea"/>
          <a:cs typeface="+mj-cs"/>
        </a:defRPr>
      </a:lvl1pPr>
    </p:titleStyle>
    <p:bodyStyle>
      <a:lvl1pPr marL="179388" indent="-179388" algn="l" defTabSz="685800" rtl="0" eaLnBrk="1" latinLnBrk="0" hangingPunct="1">
        <a:spcBef>
          <a:spcPts val="600"/>
        </a:spcBef>
        <a:buClr>
          <a:schemeClr val="tx1"/>
        </a:buClr>
        <a:buSzPct val="100000"/>
        <a:buFont typeface="Arial" panose="020B0604020202020204" pitchFamily="34" charset="0"/>
        <a:buChar char="•"/>
        <a:defRPr sz="24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24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24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24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104" userDrawn="1">
          <p15:clr>
            <a:srgbClr val="F26B43"/>
          </p15:clr>
        </p15:guide>
        <p15:guide id="3" pos="5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www.ato.gov.au/law/view/document?docid=EV/1051215611836"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hyperlink" Target="https://iknowconnect.cch.com/AUS/document/ausUpbr1011956365911/capital-gains-tax-inherited-dwelling-absence-choice-chain-of-deceased-estates-disposal/305901480?practiceArea=income_au"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1D89A2F-D20B-42EF-8EDD-855DEE122CE3}"/>
              </a:ext>
            </a:extLst>
          </p:cNvPr>
          <p:cNvSpPr>
            <a:spLocks noGrp="1"/>
          </p:cNvSpPr>
          <p:nvPr>
            <p:ph type="body" sz="quarter" idx="4294967295"/>
          </p:nvPr>
        </p:nvSpPr>
        <p:spPr>
          <a:xfrm>
            <a:off x="1349374" y="2162221"/>
            <a:ext cx="4301066" cy="1185862"/>
          </a:xfrm>
          <a:prstGeom prst="rect">
            <a:avLst/>
          </a:prstGeom>
        </p:spPr>
        <p:txBody>
          <a:bodyPr/>
          <a:lstStyle/>
          <a:p>
            <a:pPr marL="0" indent="0">
              <a:spcBef>
                <a:spcPts val="0"/>
              </a:spcBef>
              <a:buNone/>
            </a:pPr>
            <a:r>
              <a:rPr lang="en-US" sz="3200" b="1" dirty="0"/>
              <a:t>CGT Main Residence Exemption</a:t>
            </a:r>
            <a:endParaRPr lang="en-US" b="1" dirty="0"/>
          </a:p>
        </p:txBody>
      </p:sp>
      <p:sp>
        <p:nvSpPr>
          <p:cNvPr id="2" name="TextBox 1">
            <a:extLst>
              <a:ext uri="{FF2B5EF4-FFF2-40B4-BE49-F238E27FC236}">
                <a16:creationId xmlns:a16="http://schemas.microsoft.com/office/drawing/2014/main" id="{D14A6E7E-4F5A-4655-B250-C306796437E4}"/>
              </a:ext>
            </a:extLst>
          </p:cNvPr>
          <p:cNvSpPr txBox="1"/>
          <p:nvPr/>
        </p:nvSpPr>
        <p:spPr>
          <a:xfrm>
            <a:off x="1410755" y="5059468"/>
            <a:ext cx="4301067" cy="400110"/>
          </a:xfrm>
          <a:prstGeom prst="rect">
            <a:avLst/>
          </a:prstGeom>
          <a:noFill/>
        </p:spPr>
        <p:txBody>
          <a:bodyPr wrap="square" rtlCol="0">
            <a:spAutoFit/>
          </a:bodyPr>
          <a:lstStyle/>
          <a:p>
            <a:r>
              <a:rPr lang="en-US" sz="2000" b="1" dirty="0"/>
              <a:t>Jordan Edwards</a:t>
            </a:r>
            <a:endParaRPr lang="en-AU" sz="2000" b="1" dirty="0"/>
          </a:p>
        </p:txBody>
      </p:sp>
      <p:sp>
        <p:nvSpPr>
          <p:cNvPr id="10" name="TextBox 9">
            <a:extLst>
              <a:ext uri="{FF2B5EF4-FFF2-40B4-BE49-F238E27FC236}">
                <a16:creationId xmlns:a16="http://schemas.microsoft.com/office/drawing/2014/main" id="{0771D27F-815E-4936-9B34-734FDD9FE1C9}"/>
              </a:ext>
            </a:extLst>
          </p:cNvPr>
          <p:cNvSpPr txBox="1"/>
          <p:nvPr/>
        </p:nvSpPr>
        <p:spPr>
          <a:xfrm>
            <a:off x="1410755" y="5481496"/>
            <a:ext cx="4301067" cy="507831"/>
          </a:xfrm>
          <a:prstGeom prst="rect">
            <a:avLst/>
          </a:prstGeom>
          <a:noFill/>
        </p:spPr>
        <p:txBody>
          <a:bodyPr wrap="square" rtlCol="0">
            <a:spAutoFit/>
          </a:bodyPr>
          <a:lstStyle/>
          <a:p>
            <a:r>
              <a:rPr lang="en-US" sz="900" b="1" dirty="0"/>
              <a:t>National Tax Training</a:t>
            </a:r>
          </a:p>
          <a:p>
            <a:endParaRPr lang="en-US" sz="900" b="1" dirty="0"/>
          </a:p>
          <a:p>
            <a:r>
              <a:rPr lang="en-US" sz="900" b="1" dirty="0"/>
              <a:t>October 2024</a:t>
            </a:r>
            <a:endParaRPr lang="en-AU" sz="900" b="1" dirty="0"/>
          </a:p>
        </p:txBody>
      </p:sp>
      <p:sp>
        <p:nvSpPr>
          <p:cNvPr id="7" name="TextBox 6">
            <a:extLst>
              <a:ext uri="{FF2B5EF4-FFF2-40B4-BE49-F238E27FC236}">
                <a16:creationId xmlns:a16="http://schemas.microsoft.com/office/drawing/2014/main" id="{88848DE6-EEA7-4EC3-B8A7-BE3C4407F773}"/>
              </a:ext>
            </a:extLst>
          </p:cNvPr>
          <p:cNvSpPr txBox="1"/>
          <p:nvPr/>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bg1"/>
                </a:solidFill>
                <a:effectLst/>
                <a:latin typeface="Arial" pitchFamily="34" charset="0"/>
                <a:ea typeface="+mn-ea"/>
                <a:cs typeface="Arial" pitchFamily="34" charset="0"/>
              </a:rPr>
              <a:pPr algn="r"/>
              <a:t>1</a:t>
            </a:fld>
            <a:endParaRPr kumimoji="0" lang="en-US" sz="750" b="0" i="0" u="none" strike="noStrike" kern="1200" cap="none" normalizeH="0" baseline="0" dirty="0">
              <a:ln>
                <a:noFill/>
              </a:ln>
              <a:solidFill>
                <a:schemeClr val="bg1"/>
              </a:solidFill>
              <a:effectLst/>
              <a:latin typeface="Arial" pitchFamily="34" charset="0"/>
              <a:ea typeface="+mn-ea"/>
              <a:cs typeface="Arial" pitchFamily="34" charset="0"/>
            </a:endParaRPr>
          </a:p>
        </p:txBody>
      </p:sp>
      <p:sp>
        <p:nvSpPr>
          <p:cNvPr id="9" name="TextBox 8">
            <a:extLst>
              <a:ext uri="{FF2B5EF4-FFF2-40B4-BE49-F238E27FC236}">
                <a16:creationId xmlns:a16="http://schemas.microsoft.com/office/drawing/2014/main" id="{B6815BC3-6B94-405B-B916-278787BBE75B}"/>
              </a:ext>
            </a:extLst>
          </p:cNvPr>
          <p:cNvSpPr txBox="1"/>
          <p:nvPr/>
        </p:nvSpPr>
        <p:spPr>
          <a:xfrm>
            <a:off x="6096000" y="6493932"/>
            <a:ext cx="1234312" cy="115416"/>
          </a:xfrm>
          <a:prstGeom prst="rect">
            <a:avLst/>
          </a:prstGeom>
          <a:noFill/>
        </p:spPr>
        <p:txBody>
          <a:bodyPr wrap="none" lIns="0" tIns="0" rIns="0" bIns="0" rtlCol="0">
            <a:spAutoFit/>
          </a:bodyPr>
          <a:lstStyle/>
          <a:p>
            <a:pPr rtl="0"/>
            <a:r>
              <a:rPr lang="en-US" sz="750" b="0" i="0" u="none" strike="noStrike" kern="1200" baseline="0" dirty="0">
                <a:solidFill>
                  <a:schemeClr val="tx1"/>
                </a:solidFill>
                <a:latin typeface="+mn-lt"/>
                <a:ea typeface="+mn-ea"/>
                <a:cs typeface="+mn-cs"/>
              </a:rPr>
              <a:t>© </a:t>
            </a:r>
            <a:fld id="{7417802C-2BEB-428A-A5B6-C7941B6625C7}" type="datetimeyyyy">
              <a:rPr lang="en-US" sz="750" b="0" i="0" u="none" strike="noStrike" kern="1200" baseline="0" smtClean="0">
                <a:solidFill>
                  <a:schemeClr val="tx1"/>
                </a:solidFill>
                <a:latin typeface="+mn-lt"/>
                <a:ea typeface="+mn-ea"/>
                <a:cs typeface="+mn-cs"/>
              </a:rPr>
              <a:t>2025</a:t>
            </a:fld>
            <a:r>
              <a:rPr lang="en-US" sz="750" b="0" i="0" u="none" strike="noStrike" kern="1200" baseline="0" dirty="0">
                <a:solidFill>
                  <a:schemeClr val="tx1"/>
                </a:solidFill>
                <a:latin typeface="+mn-lt"/>
                <a:ea typeface="+mn-ea"/>
                <a:cs typeface="+mn-cs"/>
              </a:rPr>
              <a:t> Findex (Aust) Pty Ltd</a:t>
            </a:r>
          </a:p>
        </p:txBody>
      </p:sp>
      <p:pic>
        <p:nvPicPr>
          <p:cNvPr id="11" name="Graphic 10">
            <a:extLst>
              <a:ext uri="{FF2B5EF4-FFF2-40B4-BE49-F238E27FC236}">
                <a16:creationId xmlns:a16="http://schemas.microsoft.com/office/drawing/2014/main" id="{B511BEB9-BA8E-4C95-94C6-47581DA688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800" y="6211300"/>
            <a:ext cx="1687384" cy="474791"/>
          </a:xfrm>
          <a:prstGeom prst="rect">
            <a:avLst/>
          </a:prstGeom>
        </p:spPr>
      </p:pic>
    </p:spTree>
    <p:extLst>
      <p:ext uri="{BB962C8B-B14F-4D97-AF65-F5344CB8AC3E}">
        <p14:creationId xmlns:p14="http://schemas.microsoft.com/office/powerpoint/2010/main" val="4138077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182321-CE64-4C42-9EB3-B39756F0D0AA}"/>
              </a:ext>
            </a:extLst>
          </p:cNvPr>
          <p:cNvSpPr>
            <a:spLocks noGrp="1"/>
          </p:cNvSpPr>
          <p:nvPr>
            <p:ph type="body" sz="quarter" idx="11"/>
          </p:nvPr>
        </p:nvSpPr>
        <p:spPr>
          <a:xfrm>
            <a:off x="938846" y="1875366"/>
            <a:ext cx="8555476" cy="1752600"/>
          </a:xfrm>
        </p:spPr>
        <p:txBody>
          <a:bodyPr/>
          <a:lstStyle/>
          <a:p>
            <a:pPr>
              <a:lnSpc>
                <a:spcPts val="7200"/>
              </a:lnSpc>
              <a:spcBef>
                <a:spcPts val="0"/>
              </a:spcBef>
            </a:pPr>
            <a:r>
              <a:rPr lang="en-US" sz="7200" dirty="0"/>
              <a:t>Income Producing Purpose</a:t>
            </a:r>
          </a:p>
        </p:txBody>
      </p:sp>
    </p:spTree>
    <p:extLst>
      <p:ext uri="{BB962C8B-B14F-4D97-AF65-F5344CB8AC3E}">
        <p14:creationId xmlns:p14="http://schemas.microsoft.com/office/powerpoint/2010/main" val="1199848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Income producing purpose</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endParaRPr lang="en-AU" sz="1800" dirty="0"/>
          </a:p>
          <a:p>
            <a:endParaRPr lang="en-AU" sz="1800" dirty="0"/>
          </a:p>
          <a:p>
            <a:pPr marL="155575" lvl="1" indent="0">
              <a:buNone/>
            </a:pPr>
            <a:endParaRPr lang="en-AU" sz="14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r>
              <a:rPr lang="en-AU" dirty="0"/>
              <a:t>Taxpayers who use their dwelling to produce assessable income generally lose full main residence exemption (subject to absence rule, discussed later).</a:t>
            </a:r>
          </a:p>
          <a:p>
            <a:pPr marL="0" indent="0">
              <a:buNone/>
            </a:pPr>
            <a:endParaRPr lang="en-AU" dirty="0"/>
          </a:p>
          <a:p>
            <a:r>
              <a:rPr lang="en-AU" dirty="0"/>
              <a:t>Partial main residence might still be available (s 118-185):</a:t>
            </a:r>
          </a:p>
          <a:p>
            <a:pPr marL="0" indent="0">
              <a:buNone/>
            </a:pPr>
            <a:endParaRPr lang="en-AU" dirty="0"/>
          </a:p>
          <a:p>
            <a:pPr marL="0" indent="0">
              <a:buNone/>
            </a:pPr>
            <a:endParaRPr lang="en-AU" dirty="0"/>
          </a:p>
          <a:p>
            <a:endParaRPr lang="en-AU" dirty="0"/>
          </a:p>
          <a:p>
            <a:r>
              <a:rPr lang="en-AU" dirty="0"/>
              <a:t>Does not include board or lodgings under a domestic family relationship (IT 2167).</a:t>
            </a:r>
          </a:p>
          <a:p>
            <a:endParaRPr lang="en-AU" dirty="0"/>
          </a:p>
          <a:p>
            <a:endParaRPr lang="en-AU" dirty="0"/>
          </a:p>
          <a:p>
            <a:endParaRPr lang="en-AU" dirty="0"/>
          </a:p>
          <a:p>
            <a:pPr marL="155575" lvl="1" indent="0">
              <a:buFont typeface="Arial" panose="020B0604020202020204" pitchFamily="34" charset="0"/>
              <a:buNone/>
            </a:pPr>
            <a:endParaRPr lang="en-AU" sz="1400" dirty="0"/>
          </a:p>
          <a:p>
            <a:pPr marL="0" indent="0">
              <a:buFont typeface="Arial" panose="020B0604020202020204" pitchFamily="34" charset="0"/>
              <a:buNone/>
            </a:pPr>
            <a:endParaRPr lang="en-AU" dirty="0"/>
          </a:p>
          <a:p>
            <a:pPr lvl="2"/>
            <a:endParaRPr lang="en-AU" dirty="0"/>
          </a:p>
        </p:txBody>
      </p:sp>
      <p:pic>
        <p:nvPicPr>
          <p:cNvPr id="6" name="Picture 5">
            <a:extLst>
              <a:ext uri="{FF2B5EF4-FFF2-40B4-BE49-F238E27FC236}">
                <a16:creationId xmlns:a16="http://schemas.microsoft.com/office/drawing/2014/main" id="{8EAC834A-2797-FD73-9014-2C04AB9D2546}"/>
              </a:ext>
            </a:extLst>
          </p:cNvPr>
          <p:cNvPicPr>
            <a:picLocks noChangeAspect="1"/>
          </p:cNvPicPr>
          <p:nvPr/>
        </p:nvPicPr>
        <p:blipFill>
          <a:blip r:embed="rId3"/>
          <a:stretch>
            <a:fillRect/>
          </a:stretch>
        </p:blipFill>
        <p:spPr>
          <a:xfrm>
            <a:off x="3409575" y="3304685"/>
            <a:ext cx="5372850" cy="752580"/>
          </a:xfrm>
          <a:prstGeom prst="rect">
            <a:avLst/>
          </a:prstGeom>
        </p:spPr>
      </p:pic>
    </p:spTree>
    <p:extLst>
      <p:ext uri="{BB962C8B-B14F-4D97-AF65-F5344CB8AC3E}">
        <p14:creationId xmlns:p14="http://schemas.microsoft.com/office/powerpoint/2010/main" val="416716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Cost base reset</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endParaRPr lang="en-AU" sz="1800" dirty="0"/>
          </a:p>
          <a:p>
            <a:endParaRPr lang="en-AU" sz="1800" dirty="0"/>
          </a:p>
          <a:p>
            <a:pPr marL="155575" lvl="1" indent="0">
              <a:buNone/>
            </a:pPr>
            <a:endParaRPr lang="en-AU" sz="14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6"/>
            <a:ext cx="10583374" cy="4679153"/>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None/>
            </a:pPr>
            <a:r>
              <a:rPr lang="en-AU" dirty="0"/>
              <a:t>Cost base reset to market value when property used to produce assessable income for the first time (s 118-192).</a:t>
            </a:r>
          </a:p>
          <a:p>
            <a:pPr marL="0" indent="0">
              <a:buNone/>
            </a:pPr>
            <a:endParaRPr lang="en-AU" dirty="0"/>
          </a:p>
          <a:p>
            <a:pPr marL="0" indent="0">
              <a:buNone/>
            </a:pPr>
            <a:r>
              <a:rPr lang="en-AU" dirty="0"/>
              <a:t>Resets acquisition dates. This impacts: </a:t>
            </a:r>
          </a:p>
          <a:p>
            <a:pPr marL="0" indent="0">
              <a:buNone/>
            </a:pPr>
            <a:endParaRPr lang="en-AU" dirty="0"/>
          </a:p>
          <a:p>
            <a:pPr lvl="2">
              <a:lnSpc>
                <a:spcPct val="150000"/>
              </a:lnSpc>
            </a:pPr>
            <a:r>
              <a:rPr lang="en-AU" sz="1400" dirty="0"/>
              <a:t>12-month period for CGT discount; and</a:t>
            </a:r>
          </a:p>
          <a:p>
            <a:pPr lvl="2">
              <a:lnSpc>
                <a:spcPct val="150000"/>
              </a:lnSpc>
            </a:pPr>
            <a:r>
              <a:rPr lang="en-AU" sz="1400" dirty="0"/>
              <a:t>Absence rule – if sold after six years then 118-185 excludes from the capital gain the portion of the gain that relates to the </a:t>
            </a:r>
            <a:r>
              <a:rPr lang="en-AU" sz="1400" dirty="0" err="1"/>
              <a:t>siz</a:t>
            </a:r>
            <a:r>
              <a:rPr lang="en-AU" sz="1400" dirty="0"/>
              <a:t> year extended main residence exemption.</a:t>
            </a:r>
          </a:p>
          <a:p>
            <a:endParaRPr lang="en-AU" sz="1400" dirty="0"/>
          </a:p>
          <a:p>
            <a:pPr>
              <a:buFont typeface="Wingdings" panose="05000000000000000000" pitchFamily="2" charset="2"/>
              <a:buChar char="Ø"/>
            </a:pPr>
            <a:r>
              <a:rPr lang="en-AU" dirty="0"/>
              <a:t>   Taxpayers do not get a choice in whether this applies or not!</a:t>
            </a:r>
          </a:p>
        </p:txBody>
      </p:sp>
    </p:spTree>
    <p:extLst>
      <p:ext uri="{BB962C8B-B14F-4D97-AF65-F5344CB8AC3E}">
        <p14:creationId xmlns:p14="http://schemas.microsoft.com/office/powerpoint/2010/main" val="136071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Cost base reset</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endParaRPr lang="en-AU" sz="1800" dirty="0"/>
          </a:p>
          <a:p>
            <a:endParaRPr lang="en-AU" sz="1800" dirty="0"/>
          </a:p>
          <a:p>
            <a:pPr marL="155575" lvl="1" indent="0">
              <a:buNone/>
            </a:pPr>
            <a:endParaRPr lang="en-AU" sz="14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6"/>
            <a:ext cx="10583374" cy="4679153"/>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None/>
            </a:pPr>
            <a:r>
              <a:rPr lang="en-AU" dirty="0"/>
              <a:t>Can only apply if:</a:t>
            </a:r>
          </a:p>
          <a:p>
            <a:pPr marL="0" indent="0">
              <a:buNone/>
            </a:pPr>
            <a:endParaRPr lang="en-AU" dirty="0"/>
          </a:p>
          <a:p>
            <a:pPr lvl="2"/>
            <a:r>
              <a:rPr lang="en-AU" dirty="0"/>
              <a:t>The Property was first used for producing assessable income after 20 August 1996;</a:t>
            </a:r>
          </a:p>
          <a:p>
            <a:pPr lvl="2"/>
            <a:endParaRPr lang="en-AU" dirty="0"/>
          </a:p>
          <a:p>
            <a:pPr lvl="2"/>
            <a:r>
              <a:rPr lang="en-AU" dirty="0"/>
              <a:t>The taxpayer is only eligible for a partial exemption in relation to the dwelling as it was used for the purpose of producing assessable income during the taxpayer’s ownership period; and</a:t>
            </a:r>
          </a:p>
          <a:p>
            <a:pPr lvl="2"/>
            <a:endParaRPr lang="en-AU" dirty="0"/>
          </a:p>
          <a:p>
            <a:pPr lvl="2"/>
            <a:r>
              <a:rPr lang="en-AU" dirty="0"/>
              <a:t>The taxpayer would have been entitled to a full exemption if the CGT event had happened just before the first time it was used to produce assessable income.</a:t>
            </a:r>
          </a:p>
          <a:p>
            <a:pPr marL="0" indent="0">
              <a:buNone/>
            </a:pPr>
            <a:endParaRPr lang="en-AU" sz="1400" dirty="0"/>
          </a:p>
          <a:p>
            <a:endParaRPr lang="en-AU" sz="1400" dirty="0"/>
          </a:p>
          <a:p>
            <a:pPr marL="0" indent="0">
              <a:buFont typeface="Arial" panose="020B0604020202020204" pitchFamily="34" charset="0"/>
              <a:buNone/>
            </a:pPr>
            <a:endParaRPr lang="en-AU" dirty="0"/>
          </a:p>
          <a:p>
            <a:pPr lvl="2"/>
            <a:endParaRPr lang="en-AU" dirty="0"/>
          </a:p>
        </p:txBody>
      </p:sp>
    </p:spTree>
    <p:extLst>
      <p:ext uri="{BB962C8B-B14F-4D97-AF65-F5344CB8AC3E}">
        <p14:creationId xmlns:p14="http://schemas.microsoft.com/office/powerpoint/2010/main" val="2401811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182321-CE64-4C42-9EB3-B39756F0D0AA}"/>
              </a:ext>
            </a:extLst>
          </p:cNvPr>
          <p:cNvSpPr>
            <a:spLocks noGrp="1"/>
          </p:cNvSpPr>
          <p:nvPr>
            <p:ph type="body" sz="quarter" idx="11"/>
          </p:nvPr>
        </p:nvSpPr>
        <p:spPr>
          <a:xfrm>
            <a:off x="938846" y="1875366"/>
            <a:ext cx="8555476" cy="1752600"/>
          </a:xfrm>
        </p:spPr>
        <p:txBody>
          <a:bodyPr/>
          <a:lstStyle/>
          <a:p>
            <a:pPr>
              <a:lnSpc>
                <a:spcPts val="7200"/>
              </a:lnSpc>
              <a:spcBef>
                <a:spcPts val="0"/>
              </a:spcBef>
            </a:pPr>
            <a:r>
              <a:rPr lang="en-US" sz="7200" dirty="0"/>
              <a:t>Absence Rule</a:t>
            </a:r>
          </a:p>
        </p:txBody>
      </p:sp>
    </p:spTree>
    <p:extLst>
      <p:ext uri="{BB962C8B-B14F-4D97-AF65-F5344CB8AC3E}">
        <p14:creationId xmlns:p14="http://schemas.microsoft.com/office/powerpoint/2010/main" val="3644028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Absence rule – s 118-145</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endParaRPr lang="en-AU" sz="1800" dirty="0"/>
          </a:p>
          <a:p>
            <a:endParaRPr lang="en-AU" sz="1800" dirty="0"/>
          </a:p>
          <a:p>
            <a:pPr marL="155575" lvl="1" indent="0">
              <a:buNone/>
            </a:pPr>
            <a:endParaRPr lang="en-AU" sz="14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None/>
            </a:pPr>
            <a:endParaRPr lang="en-AU" sz="1400" dirty="0"/>
          </a:p>
          <a:p>
            <a:r>
              <a:rPr lang="en-AU" dirty="0"/>
              <a:t>Individuals who cease to occupy a dwelling and commence using it to derive assessable income can continue to treat the dwelling as their main residence for up to 6 years.</a:t>
            </a:r>
          </a:p>
          <a:p>
            <a:pPr marL="0" indent="0">
              <a:buNone/>
            </a:pPr>
            <a:endParaRPr lang="en-AU" dirty="0"/>
          </a:p>
          <a:p>
            <a:r>
              <a:rPr lang="en-AU" dirty="0"/>
              <a:t>If not rented out, dwelling can be treated as main residence indefinitely.</a:t>
            </a:r>
          </a:p>
          <a:p>
            <a:pPr lvl="2"/>
            <a:r>
              <a:rPr lang="en-AU" sz="1400" dirty="0"/>
              <a:t>Subject to whether taxpayer wants to treat another property as a main residence and foreign resident interactions.</a:t>
            </a:r>
          </a:p>
          <a:p>
            <a:pPr marL="0" indent="0">
              <a:buFont typeface="Arial" panose="020B0604020202020204" pitchFamily="34" charset="0"/>
              <a:buNone/>
            </a:pPr>
            <a:endParaRPr lang="en-AU" dirty="0"/>
          </a:p>
        </p:txBody>
      </p:sp>
    </p:spTree>
    <p:extLst>
      <p:ext uri="{BB962C8B-B14F-4D97-AF65-F5344CB8AC3E}">
        <p14:creationId xmlns:p14="http://schemas.microsoft.com/office/powerpoint/2010/main" val="1505565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No double dipping</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endParaRPr lang="en-AU" sz="1800" dirty="0"/>
          </a:p>
          <a:p>
            <a:endParaRPr lang="en-AU" sz="1800" dirty="0"/>
          </a:p>
          <a:p>
            <a:pPr marL="155575" lvl="1" indent="0">
              <a:buNone/>
            </a:pPr>
            <a:endParaRPr lang="en-AU" sz="14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None/>
            </a:pPr>
            <a:endParaRPr lang="en-AU" dirty="0"/>
          </a:p>
          <a:p>
            <a:r>
              <a:rPr lang="en-AU" dirty="0"/>
              <a:t>If a taxpayer makes the choice, they cannot treat any other dwelling as their main residence while they apply this section.</a:t>
            </a:r>
          </a:p>
          <a:p>
            <a:pPr marL="0" indent="0">
              <a:buNone/>
            </a:pPr>
            <a:endParaRPr lang="en-AU" dirty="0"/>
          </a:p>
          <a:p>
            <a:r>
              <a:rPr lang="en-AU" dirty="0"/>
              <a:t>However, a key exception affords taxpayers a period of up to 6 months to treat two properties as dwellings when moving from one to another (s 118-140).</a:t>
            </a:r>
          </a:p>
          <a:p>
            <a:endParaRPr lang="en-AU" dirty="0"/>
          </a:p>
          <a:p>
            <a:r>
              <a:rPr lang="en-AU" dirty="0"/>
              <a:t>Still need to have occupied the dwelling at some stage. Cannot commence using it for investment purposes and treat it as a main residence.</a:t>
            </a:r>
          </a:p>
          <a:p>
            <a:endParaRPr lang="en-AU" dirty="0"/>
          </a:p>
        </p:txBody>
      </p:sp>
    </p:spTree>
    <p:extLst>
      <p:ext uri="{BB962C8B-B14F-4D97-AF65-F5344CB8AC3E}">
        <p14:creationId xmlns:p14="http://schemas.microsoft.com/office/powerpoint/2010/main" val="2749253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6 Year period can be reset</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endParaRPr lang="en-AU" sz="1800" dirty="0"/>
          </a:p>
          <a:p>
            <a:endParaRPr lang="en-AU" sz="1800" dirty="0"/>
          </a:p>
          <a:p>
            <a:pPr marL="155575" lvl="1" indent="0">
              <a:buNone/>
            </a:pPr>
            <a:endParaRPr lang="en-AU" sz="14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r>
              <a:rPr lang="en-AU" dirty="0"/>
              <a:t>Six years does not need to be continuous.</a:t>
            </a:r>
          </a:p>
          <a:p>
            <a:pPr marL="0" indent="0">
              <a:buNone/>
            </a:pPr>
            <a:endParaRPr lang="en-AU" dirty="0"/>
          </a:p>
          <a:p>
            <a:r>
              <a:rPr lang="en-AU" dirty="0"/>
              <a:t>The six year period can be reset by moving back in and vacating.</a:t>
            </a:r>
          </a:p>
          <a:p>
            <a:endParaRPr lang="en-AU" dirty="0"/>
          </a:p>
        </p:txBody>
      </p:sp>
    </p:spTree>
    <p:extLst>
      <p:ext uri="{BB962C8B-B14F-4D97-AF65-F5344CB8AC3E}">
        <p14:creationId xmlns:p14="http://schemas.microsoft.com/office/powerpoint/2010/main" val="3524397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Oversees dwellings</a:t>
            </a:r>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None/>
            </a:pPr>
            <a:r>
              <a:rPr lang="en-US" dirty="0"/>
              <a:t>C</a:t>
            </a:r>
            <a:r>
              <a:rPr lang="en-AU" dirty="0"/>
              <a:t>an a person who recently arrived in Australia, who has established Australian tax residency, apply the absence rule to an oversee dwelling?</a:t>
            </a:r>
          </a:p>
          <a:p>
            <a:pPr marL="0" indent="0">
              <a:buNone/>
            </a:pPr>
            <a:endParaRPr lang="en-AU" dirty="0"/>
          </a:p>
          <a:p>
            <a:pPr marL="0" indent="0">
              <a:buNone/>
            </a:pPr>
            <a:r>
              <a:rPr lang="en-AU" dirty="0"/>
              <a:t>S 855-45(3) deems the acquisition date as when a person becomes an Australian resident.</a:t>
            </a:r>
          </a:p>
          <a:p>
            <a:pPr marL="0" indent="0">
              <a:buNone/>
            </a:pPr>
            <a:endParaRPr lang="en-AU" dirty="0"/>
          </a:p>
          <a:p>
            <a:pPr marL="0" indent="0">
              <a:buNone/>
            </a:pPr>
            <a:r>
              <a:rPr lang="en-AU" dirty="0"/>
              <a:t>However, this does not mean that the asset was not </a:t>
            </a:r>
            <a:r>
              <a:rPr lang="en-AU" b="1" dirty="0"/>
              <a:t>owned</a:t>
            </a:r>
            <a:r>
              <a:rPr lang="en-AU" dirty="0"/>
              <a:t> by the taxpayer before they became a resident: TD 95/7.</a:t>
            </a:r>
          </a:p>
          <a:p>
            <a:pPr marL="0" indent="0">
              <a:buNone/>
            </a:pPr>
            <a:endParaRPr lang="en-AU" dirty="0"/>
          </a:p>
          <a:p>
            <a:pPr marL="0" indent="0">
              <a:buNone/>
            </a:pPr>
            <a:endParaRPr lang="en-AU" dirty="0"/>
          </a:p>
        </p:txBody>
      </p:sp>
    </p:spTree>
    <p:extLst>
      <p:ext uri="{BB962C8B-B14F-4D97-AF65-F5344CB8AC3E}">
        <p14:creationId xmlns:p14="http://schemas.microsoft.com/office/powerpoint/2010/main" val="100128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182321-CE64-4C42-9EB3-B39756F0D0AA}"/>
              </a:ext>
            </a:extLst>
          </p:cNvPr>
          <p:cNvSpPr>
            <a:spLocks noGrp="1"/>
          </p:cNvSpPr>
          <p:nvPr>
            <p:ph type="body" sz="quarter" idx="11"/>
          </p:nvPr>
        </p:nvSpPr>
        <p:spPr>
          <a:xfrm>
            <a:off x="938846" y="1875366"/>
            <a:ext cx="8555476" cy="1752600"/>
          </a:xfrm>
        </p:spPr>
        <p:txBody>
          <a:bodyPr/>
          <a:lstStyle/>
          <a:p>
            <a:pPr>
              <a:lnSpc>
                <a:spcPts val="7200"/>
              </a:lnSpc>
              <a:spcBef>
                <a:spcPts val="0"/>
              </a:spcBef>
            </a:pPr>
            <a:r>
              <a:rPr lang="en-US" sz="7200" dirty="0"/>
              <a:t>Demolition and Subdivision</a:t>
            </a:r>
          </a:p>
        </p:txBody>
      </p:sp>
    </p:spTree>
    <p:extLst>
      <p:ext uri="{BB962C8B-B14F-4D97-AF65-F5344CB8AC3E}">
        <p14:creationId xmlns:p14="http://schemas.microsoft.com/office/powerpoint/2010/main" val="388542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p:txBody>
          <a:bodyPr/>
          <a:lstStyle/>
          <a:p>
            <a:r>
              <a:rPr lang="en-US" dirty="0"/>
              <a:t>To be covered</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55936"/>
            <a:ext cx="10583374" cy="4186724"/>
          </a:xfrm>
        </p:spPr>
        <p:txBody>
          <a:bodyPr/>
          <a:lstStyle/>
          <a:p>
            <a:pPr marL="357188" indent="-357188">
              <a:tabLst>
                <a:tab pos="447675" algn="l"/>
              </a:tabLst>
            </a:pPr>
            <a:r>
              <a:rPr lang="en-AU" dirty="0"/>
              <a:t>Adjacent land</a:t>
            </a:r>
          </a:p>
          <a:p>
            <a:pPr marL="357188" indent="-357188">
              <a:tabLst>
                <a:tab pos="447675" algn="l"/>
              </a:tabLst>
            </a:pPr>
            <a:endParaRPr lang="en-AU" dirty="0"/>
          </a:p>
          <a:p>
            <a:pPr marL="357188" indent="-357188">
              <a:tabLst>
                <a:tab pos="447675" algn="l"/>
              </a:tabLst>
            </a:pPr>
            <a:r>
              <a:rPr lang="en-AU" dirty="0"/>
              <a:t>Deriving income from a main residence</a:t>
            </a:r>
          </a:p>
          <a:p>
            <a:pPr marL="357188" indent="-357188">
              <a:buNone/>
              <a:tabLst>
                <a:tab pos="447675" algn="l"/>
              </a:tabLst>
            </a:pPr>
            <a:endParaRPr lang="en-AU" dirty="0"/>
          </a:p>
          <a:p>
            <a:pPr marL="357188" indent="-357188">
              <a:tabLst>
                <a:tab pos="447675" algn="l"/>
              </a:tabLst>
            </a:pPr>
            <a:r>
              <a:rPr lang="en-AU" dirty="0"/>
              <a:t>Keeping the exemption when demolishing or subdividing</a:t>
            </a:r>
          </a:p>
          <a:p>
            <a:pPr marL="357188" indent="-357188">
              <a:buNone/>
              <a:tabLst>
                <a:tab pos="447675" algn="l"/>
              </a:tabLst>
            </a:pPr>
            <a:endParaRPr lang="en-AU" dirty="0"/>
          </a:p>
          <a:p>
            <a:pPr marL="357188" indent="-357188">
              <a:tabLst>
                <a:tab pos="447675" algn="l"/>
              </a:tabLst>
            </a:pPr>
            <a:r>
              <a:rPr lang="en-AU" dirty="0"/>
              <a:t>Succession and deceased estates</a:t>
            </a:r>
          </a:p>
          <a:p>
            <a:endParaRPr lang="en-AU" dirty="0"/>
          </a:p>
        </p:txBody>
      </p:sp>
    </p:spTree>
    <p:extLst>
      <p:ext uri="{BB962C8B-B14F-4D97-AF65-F5344CB8AC3E}">
        <p14:creationId xmlns:p14="http://schemas.microsoft.com/office/powerpoint/2010/main" val="3850857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Demolition rule</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pPr marL="0" indent="0">
              <a:buNone/>
            </a:pPr>
            <a:endParaRPr lang="en-AU" sz="1800" dirty="0"/>
          </a:p>
          <a:p>
            <a:pPr marL="155575" lvl="1" indent="0">
              <a:buNone/>
            </a:pPr>
            <a:endParaRPr lang="en-AU" sz="14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r>
              <a:rPr lang="en-AU" dirty="0"/>
              <a:t>To apply the main residence exemption under Subdiv. 118-B there needs to be needs to be dwelling.</a:t>
            </a:r>
          </a:p>
          <a:p>
            <a:pPr marL="0" indent="0">
              <a:buNone/>
            </a:pPr>
            <a:endParaRPr lang="en-AU" dirty="0"/>
          </a:p>
          <a:p>
            <a:r>
              <a:rPr lang="en-AU" dirty="0"/>
              <a:t>The demolition of a dwelling is regarded as a CGT event and deemed disposal of a dwelling (CGT Event C1). </a:t>
            </a:r>
          </a:p>
          <a:p>
            <a:pPr marL="0" indent="0">
              <a:buNone/>
            </a:pPr>
            <a:endParaRPr lang="en-AU" dirty="0"/>
          </a:p>
          <a:p>
            <a:r>
              <a:rPr lang="en-AU" dirty="0"/>
              <a:t>Although most taxpayers do not receive proceeds for such a demolition (and market value substitution rule does not apply to C1).</a:t>
            </a:r>
          </a:p>
          <a:p>
            <a:pPr marL="0" indent="0">
              <a:buNone/>
            </a:pPr>
            <a:endParaRPr lang="en-AU" dirty="0"/>
          </a:p>
          <a:p>
            <a:endParaRPr lang="en-AU" dirty="0"/>
          </a:p>
          <a:p>
            <a:pPr marL="0" indent="0">
              <a:buNone/>
            </a:pPr>
            <a:endParaRPr lang="en-AU" dirty="0"/>
          </a:p>
          <a:p>
            <a:pPr marL="0" indent="0">
              <a:buNone/>
            </a:pPr>
            <a:endParaRPr lang="en-AU" dirty="0"/>
          </a:p>
        </p:txBody>
      </p:sp>
    </p:spTree>
    <p:extLst>
      <p:ext uri="{BB962C8B-B14F-4D97-AF65-F5344CB8AC3E}">
        <p14:creationId xmlns:p14="http://schemas.microsoft.com/office/powerpoint/2010/main" val="2876190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Demolition rule</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pPr marL="0" indent="0">
              <a:buNone/>
            </a:pPr>
            <a:endParaRPr lang="en-AU" sz="18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r>
              <a:rPr lang="en-AU" sz="1800" b="0" i="0" u="none" strike="noStrike" baseline="0" dirty="0">
                <a:solidFill>
                  <a:srgbClr val="000000"/>
                </a:solidFill>
                <a:latin typeface="Arial" panose="020B0604020202020204" pitchFamily="34" charset="0"/>
              </a:rPr>
              <a:t>If the taxpayer then sells the vacant land, or subdivides and sells the new lots, they must account for any capital gain or capital loss they make on the sale. </a:t>
            </a:r>
          </a:p>
          <a:p>
            <a:endParaRPr lang="en-AU" dirty="0">
              <a:solidFill>
                <a:srgbClr val="000000"/>
              </a:solidFill>
              <a:latin typeface="Arial" panose="020B0604020202020204" pitchFamily="34" charset="0"/>
            </a:endParaRPr>
          </a:p>
          <a:p>
            <a:r>
              <a:rPr lang="en-AU" sz="1800" b="0" i="0" u="none" strike="noStrike" baseline="0" dirty="0">
                <a:solidFill>
                  <a:srgbClr val="000000"/>
                </a:solidFill>
                <a:latin typeface="Arial" panose="020B0604020202020204" pitchFamily="34" charset="0"/>
              </a:rPr>
              <a:t>As there is no dwelling on the land, the taxpayer is not entitled to claim a partial exemption for the period when there was a dwelling occupied as their main residence. </a:t>
            </a:r>
          </a:p>
          <a:p>
            <a:endParaRPr lang="en-AU" dirty="0">
              <a:solidFill>
                <a:srgbClr val="000000"/>
              </a:solidFill>
              <a:latin typeface="Arial" panose="020B0604020202020204" pitchFamily="34" charset="0"/>
            </a:endParaRPr>
          </a:p>
          <a:p>
            <a:r>
              <a:rPr lang="en-AU" sz="1800" b="0" i="0" u="none" strike="noStrike" baseline="0" dirty="0">
                <a:solidFill>
                  <a:srgbClr val="000000"/>
                </a:solidFill>
                <a:latin typeface="Arial" panose="020B0604020202020204" pitchFamily="34" charset="0"/>
              </a:rPr>
              <a:t>The MRE will be available if the sale occurs whilst a dwelling that is the taxpayer’s main residence remains on the land they sell. </a:t>
            </a:r>
            <a:endParaRPr lang="en-AU" dirty="0"/>
          </a:p>
          <a:p>
            <a:endParaRPr lang="en-AU" dirty="0"/>
          </a:p>
          <a:p>
            <a:pPr marL="0" indent="0">
              <a:buNone/>
            </a:pPr>
            <a:endParaRPr lang="en-AU" dirty="0"/>
          </a:p>
          <a:p>
            <a:pPr marL="0" indent="0">
              <a:buNone/>
            </a:pPr>
            <a:endParaRPr lang="en-AU" dirty="0"/>
          </a:p>
        </p:txBody>
      </p:sp>
    </p:spTree>
    <p:extLst>
      <p:ext uri="{BB962C8B-B14F-4D97-AF65-F5344CB8AC3E}">
        <p14:creationId xmlns:p14="http://schemas.microsoft.com/office/powerpoint/2010/main" val="3973404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Demolition rule</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pPr marL="0" indent="0">
              <a:buNone/>
            </a:pPr>
            <a:endParaRPr lang="en-AU" sz="18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None/>
            </a:pPr>
            <a:r>
              <a:rPr lang="en-AU" sz="1800" b="0" i="0" u="none" strike="noStrike" baseline="0" dirty="0">
                <a:solidFill>
                  <a:srgbClr val="000000"/>
                </a:solidFill>
                <a:latin typeface="Arial" panose="020B0604020202020204" pitchFamily="34" charset="0"/>
              </a:rPr>
              <a:t>If a taxpayer decides to rebuild after demolishing the dwelling, section 118-150 provides that the main residence exemption can still be claimed if:</a:t>
            </a:r>
          </a:p>
          <a:p>
            <a:pPr marL="0" indent="0">
              <a:buNone/>
            </a:pPr>
            <a:endParaRPr lang="en-AU" sz="1800" b="0" i="0" u="none" strike="noStrike" baseline="0" dirty="0">
              <a:solidFill>
                <a:srgbClr val="000000"/>
              </a:solidFill>
              <a:latin typeface="Arial" panose="020B0604020202020204" pitchFamily="34" charset="0"/>
            </a:endParaRPr>
          </a:p>
          <a:p>
            <a:pPr marL="342900" indent="-342900">
              <a:buFont typeface="+mj-lt"/>
              <a:buAutoNum type="arabicPeriod"/>
            </a:pPr>
            <a:r>
              <a:rPr lang="en-AU" sz="1800" b="0" i="0" u="none" strike="noStrike" baseline="0" dirty="0">
                <a:solidFill>
                  <a:srgbClr val="000000"/>
                </a:solidFill>
                <a:latin typeface="Arial" panose="020B0604020202020204" pitchFamily="34" charset="0"/>
              </a:rPr>
              <a:t>the taxpayer makes a choice to treat the vacant land as their main residence from the time the demolished dwelling was last occupied; and </a:t>
            </a:r>
          </a:p>
          <a:p>
            <a:pPr marL="342900" indent="-342900">
              <a:buFont typeface="+mj-lt"/>
              <a:buAutoNum type="arabicPeriod"/>
            </a:pPr>
            <a:endParaRPr lang="en-AU" sz="1800" b="0" i="0" u="none" strike="noStrike" baseline="0" dirty="0">
              <a:solidFill>
                <a:srgbClr val="000000"/>
              </a:solidFill>
              <a:latin typeface="Arial" panose="020B0604020202020204" pitchFamily="34" charset="0"/>
            </a:endParaRPr>
          </a:p>
          <a:p>
            <a:pPr marL="342900" indent="-342900">
              <a:buFont typeface="+mj-lt"/>
              <a:buAutoNum type="arabicPeriod"/>
            </a:pPr>
            <a:r>
              <a:rPr lang="en-AU" sz="1800" b="0" i="0" u="none" strike="noStrike" baseline="0" dirty="0">
                <a:solidFill>
                  <a:srgbClr val="000000"/>
                </a:solidFill>
                <a:latin typeface="Arial" panose="020B0604020202020204" pitchFamily="34" charset="0"/>
              </a:rPr>
              <a:t>there is no more than </a:t>
            </a:r>
            <a:r>
              <a:rPr lang="en-AU" sz="1800" b="1" i="0" u="none" strike="noStrike" baseline="0" dirty="0">
                <a:solidFill>
                  <a:srgbClr val="000000"/>
                </a:solidFill>
                <a:latin typeface="Arial" panose="020B0604020202020204" pitchFamily="34" charset="0"/>
              </a:rPr>
              <a:t>four years</a:t>
            </a:r>
            <a:r>
              <a:rPr lang="en-AU" sz="1800" b="0" i="0" u="none" strike="noStrike" baseline="0" dirty="0">
                <a:solidFill>
                  <a:srgbClr val="000000"/>
                </a:solidFill>
                <a:latin typeface="Arial" panose="020B0604020202020204" pitchFamily="34" charset="0"/>
              </a:rPr>
              <a:t> between the time of last occupation of the demolished dwelling and the time the new dwelling becomes the taxpayer’s main residence. </a:t>
            </a:r>
          </a:p>
          <a:p>
            <a:pPr marL="342900" indent="-342900">
              <a:buFont typeface="+mj-lt"/>
              <a:buAutoNum type="arabicPeriod"/>
            </a:pPr>
            <a:endParaRPr lang="en-AU" sz="1800" b="0" i="0" u="none" strike="noStrike" baseline="0" dirty="0">
              <a:solidFill>
                <a:srgbClr val="000000"/>
              </a:solidFill>
              <a:latin typeface="Arial" panose="020B0604020202020204" pitchFamily="34" charset="0"/>
            </a:endParaRPr>
          </a:p>
          <a:p>
            <a:pPr marL="342900" indent="-342900">
              <a:buFont typeface="+mj-lt"/>
              <a:buAutoNum type="arabicPeriod"/>
            </a:pPr>
            <a:r>
              <a:rPr lang="en-AU" dirty="0"/>
              <a:t>the taxpayer moves into the new dwelling ‘as soon as practicable’ after construction and lives in the newly constructed dwelling for </a:t>
            </a:r>
            <a:r>
              <a:rPr lang="en-AU" b="1" dirty="0"/>
              <a:t>at least three months</a:t>
            </a:r>
            <a:r>
              <a:rPr lang="en-AU" dirty="0"/>
              <a:t>.</a:t>
            </a:r>
          </a:p>
          <a:p>
            <a:pPr marL="0" indent="0">
              <a:buNone/>
            </a:pPr>
            <a:endParaRPr lang="en-AU" dirty="0"/>
          </a:p>
          <a:p>
            <a:pPr marL="0" indent="0">
              <a:buNone/>
            </a:pPr>
            <a:endParaRPr lang="en-AU" dirty="0"/>
          </a:p>
        </p:txBody>
      </p:sp>
    </p:spTree>
    <p:extLst>
      <p:ext uri="{BB962C8B-B14F-4D97-AF65-F5344CB8AC3E}">
        <p14:creationId xmlns:p14="http://schemas.microsoft.com/office/powerpoint/2010/main" val="418697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AU" dirty="0"/>
              <a:t>What is ‘as soon as practicable’?</a:t>
            </a:r>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pPr marL="0" indent="0">
              <a:buNone/>
            </a:pPr>
            <a:endParaRPr lang="en-AU" sz="18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None/>
            </a:pPr>
            <a:r>
              <a:rPr lang="en-AU" dirty="0">
                <a:solidFill>
                  <a:srgbClr val="000000"/>
                </a:solidFill>
                <a:latin typeface="Arial" panose="020B0604020202020204" pitchFamily="34" charset="0"/>
              </a:rPr>
              <a:t>TD 92/147 says this is:</a:t>
            </a:r>
          </a:p>
          <a:p>
            <a:pPr lvl="2">
              <a:lnSpc>
                <a:spcPct val="200000"/>
              </a:lnSpc>
            </a:pPr>
            <a:r>
              <a:rPr lang="en-AU" dirty="0"/>
              <a:t>when the certificate of occupancy is issued;</a:t>
            </a:r>
          </a:p>
          <a:p>
            <a:pPr lvl="2">
              <a:lnSpc>
                <a:spcPct val="200000"/>
              </a:lnSpc>
            </a:pPr>
            <a:r>
              <a:rPr lang="en-AU" dirty="0"/>
              <a:t>the date final building inspection approval is provided;</a:t>
            </a:r>
          </a:p>
          <a:p>
            <a:pPr lvl="2">
              <a:lnSpc>
                <a:spcPct val="200000"/>
              </a:lnSpc>
            </a:pPr>
            <a:r>
              <a:rPr lang="en-AU" dirty="0"/>
              <a:t>the date the dwelling becomes structurally complete; and</a:t>
            </a:r>
          </a:p>
          <a:p>
            <a:pPr lvl="2">
              <a:lnSpc>
                <a:spcPct val="200000"/>
              </a:lnSpc>
            </a:pPr>
            <a:r>
              <a:rPr lang="en-AU" dirty="0"/>
              <a:t>the date when utility connections are finalised.</a:t>
            </a:r>
          </a:p>
          <a:p>
            <a:pPr marL="0" indent="0">
              <a:buNone/>
            </a:pPr>
            <a:endParaRPr lang="en-AU" dirty="0"/>
          </a:p>
          <a:p>
            <a:pPr marL="0" indent="0">
              <a:buNone/>
            </a:pPr>
            <a:endParaRPr lang="en-AU" dirty="0"/>
          </a:p>
        </p:txBody>
      </p:sp>
    </p:spTree>
    <p:extLst>
      <p:ext uri="{BB962C8B-B14F-4D97-AF65-F5344CB8AC3E}">
        <p14:creationId xmlns:p14="http://schemas.microsoft.com/office/powerpoint/2010/main" val="3034754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182321-CE64-4C42-9EB3-B39756F0D0AA}"/>
              </a:ext>
            </a:extLst>
          </p:cNvPr>
          <p:cNvSpPr>
            <a:spLocks noGrp="1"/>
          </p:cNvSpPr>
          <p:nvPr>
            <p:ph type="body" sz="quarter" idx="11"/>
          </p:nvPr>
        </p:nvSpPr>
        <p:spPr>
          <a:xfrm>
            <a:off x="938846" y="1875366"/>
            <a:ext cx="8555476" cy="1752600"/>
          </a:xfrm>
        </p:spPr>
        <p:txBody>
          <a:bodyPr/>
          <a:lstStyle/>
          <a:p>
            <a:pPr>
              <a:lnSpc>
                <a:spcPts val="7200"/>
              </a:lnSpc>
              <a:spcBef>
                <a:spcPts val="0"/>
              </a:spcBef>
            </a:pPr>
            <a:r>
              <a:rPr lang="en-US" sz="7200" dirty="0"/>
              <a:t>Deceased Estates</a:t>
            </a:r>
          </a:p>
        </p:txBody>
      </p:sp>
    </p:spTree>
    <p:extLst>
      <p:ext uri="{BB962C8B-B14F-4D97-AF65-F5344CB8AC3E}">
        <p14:creationId xmlns:p14="http://schemas.microsoft.com/office/powerpoint/2010/main" val="139452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Deceased estates</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pPr marL="0" indent="0">
              <a:buNone/>
            </a:pPr>
            <a:endParaRPr lang="en-AU" sz="18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None/>
            </a:pPr>
            <a:r>
              <a:rPr lang="en-AU" dirty="0">
                <a:solidFill>
                  <a:srgbClr val="000000"/>
                </a:solidFill>
                <a:latin typeface="Arial" panose="020B0604020202020204" pitchFamily="34" charset="0"/>
              </a:rPr>
              <a:t>A taxpayer can disregard a capital gain or loss from a CGT event that happens in relation to their ownership interest in a dwelling if (s 118-195):</a:t>
            </a:r>
          </a:p>
          <a:p>
            <a:pPr marL="0" indent="0">
              <a:buNone/>
            </a:pPr>
            <a:endParaRPr lang="en-AU" dirty="0">
              <a:solidFill>
                <a:srgbClr val="000000"/>
              </a:solidFill>
              <a:latin typeface="Arial" panose="020B0604020202020204" pitchFamily="34" charset="0"/>
            </a:endParaRPr>
          </a:p>
          <a:p>
            <a:pPr marL="342900" indent="-342900">
              <a:buFont typeface="+mj-lt"/>
              <a:buAutoNum type="arabicPeriod"/>
            </a:pPr>
            <a:r>
              <a:rPr lang="en-AU" dirty="0">
                <a:solidFill>
                  <a:srgbClr val="000000"/>
                </a:solidFill>
                <a:latin typeface="Arial" panose="020B0604020202020204" pitchFamily="34" charset="0"/>
              </a:rPr>
              <a:t>The taxpayer is an individual;</a:t>
            </a:r>
          </a:p>
          <a:p>
            <a:pPr marL="342900" indent="-342900">
              <a:buFont typeface="+mj-lt"/>
              <a:buAutoNum type="arabicPeriod"/>
            </a:pPr>
            <a:endParaRPr lang="en-AU" dirty="0">
              <a:solidFill>
                <a:srgbClr val="000000"/>
              </a:solidFill>
              <a:latin typeface="Arial" panose="020B0604020202020204" pitchFamily="34" charset="0"/>
            </a:endParaRPr>
          </a:p>
          <a:p>
            <a:pPr marL="342900" indent="-342900">
              <a:buFont typeface="+mj-lt"/>
              <a:buAutoNum type="arabicPeriod"/>
            </a:pPr>
            <a:r>
              <a:rPr lang="en-AU" dirty="0">
                <a:solidFill>
                  <a:srgbClr val="000000"/>
                </a:solidFill>
                <a:latin typeface="Arial" panose="020B0604020202020204" pitchFamily="34" charset="0"/>
              </a:rPr>
              <a:t>The interest in the dwelling passed from a deceased estate (i.e. you are a beneficiary or trustee of that estate);</a:t>
            </a:r>
          </a:p>
          <a:p>
            <a:pPr marL="342900" indent="-342900">
              <a:buFont typeface="+mj-lt"/>
              <a:buAutoNum type="arabicPeriod"/>
            </a:pPr>
            <a:endParaRPr lang="en-AU" dirty="0">
              <a:solidFill>
                <a:srgbClr val="000000"/>
              </a:solidFill>
              <a:latin typeface="Arial" panose="020B0604020202020204" pitchFamily="34" charset="0"/>
            </a:endParaRPr>
          </a:p>
          <a:p>
            <a:pPr marL="342900" indent="-342900">
              <a:buFont typeface="+mj-lt"/>
              <a:buAutoNum type="arabicPeriod"/>
            </a:pPr>
            <a:r>
              <a:rPr lang="en-AU" dirty="0">
                <a:solidFill>
                  <a:srgbClr val="000000"/>
                </a:solidFill>
                <a:latin typeface="Arial" panose="020B0604020202020204" pitchFamily="34" charset="0"/>
              </a:rPr>
              <a:t>The deceased is not an excluded foreign resident; and</a:t>
            </a:r>
          </a:p>
          <a:p>
            <a:pPr marL="342900" indent="-342900">
              <a:buFont typeface="+mj-lt"/>
              <a:buAutoNum type="arabicPeriod"/>
            </a:pPr>
            <a:endParaRPr lang="en-AU" dirty="0">
              <a:solidFill>
                <a:srgbClr val="000000"/>
              </a:solidFill>
              <a:latin typeface="Arial" panose="020B0604020202020204" pitchFamily="34" charset="0"/>
            </a:endParaRPr>
          </a:p>
          <a:p>
            <a:pPr marL="0" indent="0">
              <a:buNone/>
            </a:pPr>
            <a:endParaRPr lang="en-AU" dirty="0">
              <a:solidFill>
                <a:srgbClr val="000000"/>
              </a:solidFill>
              <a:latin typeface="Arial" panose="020B0604020202020204" pitchFamily="34" charset="0"/>
            </a:endParaRPr>
          </a:p>
          <a:p>
            <a:pPr marL="0" indent="0">
              <a:buNone/>
            </a:pPr>
            <a:endParaRPr lang="en-AU" dirty="0"/>
          </a:p>
          <a:p>
            <a:pPr marL="0" indent="0">
              <a:buNone/>
            </a:pPr>
            <a:endParaRPr lang="en-AU" dirty="0"/>
          </a:p>
        </p:txBody>
      </p:sp>
    </p:spTree>
    <p:extLst>
      <p:ext uri="{BB962C8B-B14F-4D97-AF65-F5344CB8AC3E}">
        <p14:creationId xmlns:p14="http://schemas.microsoft.com/office/powerpoint/2010/main" val="411632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Deceased estates</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pPr marL="0" indent="0">
              <a:buNone/>
            </a:pPr>
            <a:endParaRPr lang="en-AU" sz="18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None/>
            </a:pPr>
            <a:r>
              <a:rPr lang="en-AU" dirty="0">
                <a:solidFill>
                  <a:srgbClr val="000000"/>
                </a:solidFill>
                <a:latin typeface="Arial" panose="020B0604020202020204" pitchFamily="34" charset="0"/>
              </a:rPr>
              <a:t>4.  If deceased acquired </a:t>
            </a:r>
            <a:r>
              <a:rPr lang="en-AU" b="1" dirty="0">
                <a:solidFill>
                  <a:srgbClr val="000000"/>
                </a:solidFill>
                <a:latin typeface="Arial" panose="020B0604020202020204" pitchFamily="34" charset="0"/>
              </a:rPr>
              <a:t>post CGT </a:t>
            </a:r>
            <a:r>
              <a:rPr lang="en-AU" dirty="0">
                <a:solidFill>
                  <a:srgbClr val="000000"/>
                </a:solidFill>
                <a:latin typeface="Arial" panose="020B0604020202020204" pitchFamily="34" charset="0"/>
              </a:rPr>
              <a:t>and:</a:t>
            </a:r>
          </a:p>
          <a:p>
            <a:pPr marL="0" indent="0">
              <a:buNone/>
            </a:pPr>
            <a:endParaRPr lang="en-AU" dirty="0">
              <a:solidFill>
                <a:srgbClr val="000000"/>
              </a:solidFill>
              <a:latin typeface="Arial" panose="020B0604020202020204" pitchFamily="34" charset="0"/>
            </a:endParaRPr>
          </a:p>
          <a:p>
            <a:pPr marL="730440" lvl="3" indent="-342900">
              <a:buFont typeface="+mj-lt"/>
              <a:buAutoNum type="alphaLcPeriod"/>
            </a:pPr>
            <a:r>
              <a:rPr lang="en-AU" dirty="0">
                <a:solidFill>
                  <a:srgbClr val="000000"/>
                </a:solidFill>
                <a:latin typeface="Arial" panose="020B0604020202020204" pitchFamily="34" charset="0"/>
              </a:rPr>
              <a:t>the dwelling was the deceased's main residence just before the deceased's death and was not then being used for the purpose of producing assessable income; and</a:t>
            </a:r>
          </a:p>
          <a:p>
            <a:pPr marL="730440" lvl="3" indent="-342900">
              <a:buFont typeface="+mj-lt"/>
              <a:buAutoNum type="alphaLcPeriod"/>
            </a:pPr>
            <a:endParaRPr lang="en-AU" dirty="0">
              <a:solidFill>
                <a:srgbClr val="000000"/>
              </a:solidFill>
              <a:latin typeface="Arial" panose="020B0604020202020204" pitchFamily="34" charset="0"/>
            </a:endParaRPr>
          </a:p>
          <a:p>
            <a:pPr marL="730440" lvl="3" indent="-342900">
              <a:buFont typeface="+mj-lt"/>
              <a:buAutoNum type="alphaLcPeriod"/>
            </a:pPr>
            <a:r>
              <a:rPr lang="en-AU" dirty="0">
                <a:solidFill>
                  <a:srgbClr val="000000"/>
                </a:solidFill>
                <a:latin typeface="Arial" panose="020B0604020202020204" pitchFamily="34" charset="0"/>
              </a:rPr>
              <a:t>The taxpayer’s ownership interest ends within two years of the deceased’s death (or such other time allowed by the Commissioner – refer to PCG 2019/5 for guidance); or</a:t>
            </a:r>
          </a:p>
          <a:p>
            <a:pPr marL="730440" lvl="3" indent="-342900">
              <a:buFont typeface="+mj-lt"/>
              <a:buAutoNum type="alphaLcPeriod"/>
            </a:pPr>
            <a:endParaRPr lang="en-AU" dirty="0">
              <a:solidFill>
                <a:srgbClr val="000000"/>
              </a:solidFill>
              <a:latin typeface="Arial" panose="020B0604020202020204" pitchFamily="34" charset="0"/>
            </a:endParaRPr>
          </a:p>
          <a:p>
            <a:pPr marL="285750" indent="-285750">
              <a:buFont typeface="Wingdings" panose="05000000000000000000" pitchFamily="2" charset="2"/>
              <a:buChar char="Ø"/>
            </a:pPr>
            <a:r>
              <a:rPr lang="en-AU" dirty="0">
                <a:solidFill>
                  <a:srgbClr val="000000"/>
                </a:solidFill>
                <a:latin typeface="Arial" panose="020B0604020202020204" pitchFamily="34" charset="0"/>
              </a:rPr>
              <a:t>Ownership interest ends at settlement date, not contract date.</a:t>
            </a:r>
          </a:p>
          <a:p>
            <a:pPr marL="387540" lvl="3" indent="0">
              <a:buNone/>
            </a:pPr>
            <a:endParaRPr lang="en-AU" sz="1400" dirty="0">
              <a:solidFill>
                <a:srgbClr val="000000"/>
              </a:solidFill>
              <a:latin typeface="Arial" panose="020B0604020202020204" pitchFamily="34" charset="0"/>
            </a:endParaRPr>
          </a:p>
          <a:p>
            <a:pPr marL="0" indent="0">
              <a:buNone/>
            </a:pPr>
            <a:endParaRPr lang="en-AU" sz="1400" dirty="0"/>
          </a:p>
        </p:txBody>
      </p:sp>
    </p:spTree>
    <p:extLst>
      <p:ext uri="{BB962C8B-B14F-4D97-AF65-F5344CB8AC3E}">
        <p14:creationId xmlns:p14="http://schemas.microsoft.com/office/powerpoint/2010/main" val="4102520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Deceased estates</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pPr marL="0" indent="0">
              <a:buNone/>
            </a:pPr>
            <a:endParaRPr lang="en-AU" sz="18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4713" y="1747773"/>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None/>
            </a:pPr>
            <a:r>
              <a:rPr lang="en-AU" dirty="0">
                <a:solidFill>
                  <a:srgbClr val="000000"/>
                </a:solidFill>
                <a:latin typeface="Arial" panose="020B0604020202020204" pitchFamily="34" charset="0"/>
              </a:rPr>
              <a:t>5.  If deceased acquired </a:t>
            </a:r>
            <a:r>
              <a:rPr lang="en-AU" b="1" dirty="0">
                <a:solidFill>
                  <a:srgbClr val="000000"/>
                </a:solidFill>
                <a:latin typeface="Arial" panose="020B0604020202020204" pitchFamily="34" charset="0"/>
              </a:rPr>
              <a:t>pre-CGT </a:t>
            </a:r>
            <a:r>
              <a:rPr lang="en-AU" dirty="0">
                <a:solidFill>
                  <a:srgbClr val="000000"/>
                </a:solidFill>
                <a:latin typeface="Arial" panose="020B0604020202020204" pitchFamily="34" charset="0"/>
              </a:rPr>
              <a:t>and:</a:t>
            </a:r>
          </a:p>
          <a:p>
            <a:pPr marL="387540" lvl="3" indent="0">
              <a:buNone/>
            </a:pPr>
            <a:endParaRPr lang="en-AU" dirty="0">
              <a:solidFill>
                <a:srgbClr val="000000"/>
              </a:solidFill>
              <a:latin typeface="Arial" panose="020B0604020202020204" pitchFamily="34" charset="0"/>
            </a:endParaRPr>
          </a:p>
          <a:p>
            <a:pPr marL="730440" lvl="3" indent="-342900">
              <a:buFont typeface="+mj-lt"/>
              <a:buAutoNum type="alphaLcPeriod"/>
            </a:pPr>
            <a:r>
              <a:rPr lang="en-AU" dirty="0"/>
              <a:t>the dwelling was, from the deceased's death until your ownership interest ends, the main residence of one or more of:</a:t>
            </a:r>
          </a:p>
          <a:p>
            <a:pPr marL="387540" lvl="3" indent="0">
              <a:buNone/>
            </a:pPr>
            <a:endParaRPr lang="en-AU" dirty="0"/>
          </a:p>
          <a:p>
            <a:pPr marL="1525588" lvl="5" indent="-363538">
              <a:buFont typeface="+mj-lt"/>
              <a:buAutoNum type="romanLcPeriod"/>
              <a:tabLst>
                <a:tab pos="1162050" algn="l"/>
              </a:tabLst>
            </a:pPr>
            <a:r>
              <a:rPr lang="en-AU" sz="1800" dirty="0"/>
              <a:t>the spouse of the deceased immediately before death; or</a:t>
            </a:r>
          </a:p>
          <a:p>
            <a:pPr marL="1525588" lvl="5" indent="-363538">
              <a:buFont typeface="+mj-lt"/>
              <a:buAutoNum type="romanLcPeriod"/>
              <a:tabLst>
                <a:tab pos="1162050" algn="l"/>
              </a:tabLst>
            </a:pPr>
            <a:endParaRPr lang="en-AU" sz="1800" dirty="0"/>
          </a:p>
          <a:p>
            <a:pPr marL="1525588" lvl="5" indent="-363538">
              <a:buFont typeface="+mj-lt"/>
              <a:buAutoNum type="romanLcPeriod"/>
              <a:tabLst>
                <a:tab pos="1162050" algn="l"/>
              </a:tabLst>
            </a:pPr>
            <a:r>
              <a:rPr lang="en-AU" sz="1800" dirty="0"/>
              <a:t>an individual who had a right to occupy the dwelling under the deceased’s will; or</a:t>
            </a:r>
          </a:p>
          <a:p>
            <a:pPr marL="1525588" lvl="5" indent="-363538">
              <a:buFont typeface="+mj-lt"/>
              <a:buAutoNum type="romanLcPeriod"/>
              <a:tabLst>
                <a:tab pos="1162050" algn="l"/>
              </a:tabLst>
            </a:pPr>
            <a:endParaRPr lang="en-AU" sz="1800" dirty="0"/>
          </a:p>
          <a:p>
            <a:pPr marL="1525588" lvl="5" indent="-363538">
              <a:buFont typeface="+mj-lt"/>
              <a:buAutoNum type="romanLcPeriod"/>
              <a:tabLst>
                <a:tab pos="1162050" algn="l"/>
              </a:tabLst>
            </a:pPr>
            <a:r>
              <a:rPr lang="en-AU" sz="1800" dirty="0"/>
              <a:t>if the CGT event was brought about by the individual to whom the ownership interest passed as a beneficiary - that individual.</a:t>
            </a:r>
          </a:p>
          <a:p>
            <a:pPr marL="1525588" lvl="5" indent="-363538">
              <a:buFont typeface="+mj-lt"/>
              <a:buAutoNum type="romanLcPeriod"/>
              <a:tabLst>
                <a:tab pos="1162050" algn="l"/>
              </a:tabLst>
            </a:pPr>
            <a:endParaRPr lang="en-AU" dirty="0"/>
          </a:p>
          <a:p>
            <a:pPr marL="2049462" lvl="5" indent="-342900">
              <a:buFont typeface="+mj-lt"/>
              <a:buAutoNum type="romanLcPeriod"/>
            </a:pPr>
            <a:endParaRPr lang="en-AU" dirty="0"/>
          </a:p>
          <a:p>
            <a:pPr>
              <a:buFont typeface="Wingdings" panose="05000000000000000000" pitchFamily="2" charset="2"/>
              <a:buChar char="Ø"/>
            </a:pPr>
            <a:r>
              <a:rPr lang="en-AU" dirty="0"/>
              <a:t>   First element cost base for beneficiary is market value at date of death anyway (s 128-15(4)).</a:t>
            </a:r>
          </a:p>
        </p:txBody>
      </p:sp>
    </p:spTree>
    <p:extLst>
      <p:ext uri="{BB962C8B-B14F-4D97-AF65-F5344CB8AC3E}">
        <p14:creationId xmlns:p14="http://schemas.microsoft.com/office/powerpoint/2010/main" val="420829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Deceased estates</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pPr marL="0" indent="0">
              <a:buNone/>
            </a:pPr>
            <a:endParaRPr lang="en-AU" sz="1800" dirty="0"/>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endParaRPr lang="en-AU" dirty="0"/>
          </a:p>
          <a:p>
            <a:r>
              <a:rPr lang="en-AU" dirty="0"/>
              <a:t>Extends to testamentary trusts (ATO ID 2004/882 and ATO ID 2006/34).</a:t>
            </a:r>
          </a:p>
          <a:p>
            <a:pPr marL="0" indent="0">
              <a:buNone/>
            </a:pPr>
            <a:endParaRPr lang="en-AU" dirty="0"/>
          </a:p>
          <a:p>
            <a:r>
              <a:rPr lang="en-AU" dirty="0"/>
              <a:t>A taxpayer who acquires a dwelling as a surviving joint tenant is treated as acquiring the dwelling as a beneficiary of a deceased estate (s 118-197).</a:t>
            </a:r>
          </a:p>
          <a:p>
            <a:pPr marL="0" indent="0">
              <a:buNone/>
            </a:pPr>
            <a:endParaRPr lang="en-AU" dirty="0"/>
          </a:p>
          <a:p>
            <a:pPr marL="0" indent="0">
              <a:buNone/>
            </a:pPr>
            <a:endParaRPr lang="en-AU" sz="1400" dirty="0"/>
          </a:p>
        </p:txBody>
      </p:sp>
    </p:spTree>
    <p:extLst>
      <p:ext uri="{BB962C8B-B14F-4D97-AF65-F5344CB8AC3E}">
        <p14:creationId xmlns:p14="http://schemas.microsoft.com/office/powerpoint/2010/main" val="418322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Deceased estates</a:t>
            </a:r>
            <a:endParaRPr lang="en-AU"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964713" y="1670187"/>
                <a:ext cx="10583374" cy="4469356"/>
              </a:xfrm>
            </p:spPr>
            <p:txBody>
              <a:bodyPr/>
              <a:lstStyle/>
              <a:p>
                <a:r>
                  <a:rPr lang="en-AU" dirty="0"/>
                  <a:t>If full MRE not available, then partial MRE may be available (s 118-200).</a:t>
                </a:r>
              </a:p>
              <a:p>
                <a:pPr marL="0" indent="0">
                  <a:buNone/>
                </a:pPr>
                <a:endParaRPr lang="en-AU" dirty="0"/>
              </a:p>
              <a:p>
                <a:r>
                  <a:rPr lang="en-AU" dirty="0"/>
                  <a:t>Measured by comparing “non-main residence days” to the number of “total days”:</a:t>
                </a:r>
              </a:p>
              <a:p>
                <a:pPr marL="0" indent="0" algn="l">
                  <a:buNone/>
                </a:pPr>
                <a:endParaRPr lang="en-AU" sz="1800" b="0" i="0" u="none" strike="noStrike" baseline="0" dirty="0">
                  <a:solidFill>
                    <a:srgbClr val="000000"/>
                  </a:solidFill>
                  <a:latin typeface="Arial" panose="020B0604020202020204" pitchFamily="34" charset="0"/>
                </a:endParaRPr>
              </a:p>
              <a:p>
                <a:r>
                  <a:rPr lang="en-AU" sz="1800" b="1" i="0" u="none" strike="noStrike" baseline="0" dirty="0">
                    <a:solidFill>
                      <a:srgbClr val="000000"/>
                    </a:solidFill>
                    <a:latin typeface="Arial" panose="020B0604020202020204" pitchFamily="34" charset="0"/>
                  </a:rPr>
                  <a:t>Non-main residence days</a:t>
                </a:r>
                <a:r>
                  <a:rPr lang="en-AU" sz="1800" b="0" i="0" u="none" strike="noStrike" baseline="0" dirty="0">
                    <a:solidFill>
                      <a:srgbClr val="000000"/>
                    </a:solidFill>
                    <a:latin typeface="Arial" panose="020B0604020202020204" pitchFamily="34" charset="0"/>
                  </a:rPr>
                  <a:t>   		 </a:t>
                </a:r>
                <a14:m>
                  <m:oMath xmlns:m="http://schemas.openxmlformats.org/officeDocument/2006/math">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𝐶𝐺</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 </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𝑜𝑟</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 </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𝐶𝐿</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 </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𝑎𝑚𝑜𝑢𝑛𝑡</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 </m:t>
                    </m:r>
                    <m:r>
                      <a:rPr lang="en-AU" sz="1800" kern="100">
                        <a:effectLst/>
                        <a:latin typeface="Cambria Math" panose="02040503050406030204" pitchFamily="18" charset="0"/>
                        <a:ea typeface="Calibri" panose="020F0502020204030204" pitchFamily="34" charset="0"/>
                        <a:cs typeface="Cambria Math" panose="02040503050406030204" pitchFamily="18" charset="0"/>
                      </a:rPr>
                      <m:t>×</m:t>
                    </m:r>
                    <m:f>
                      <m:fPr>
                        <m:ctrlPr>
                          <a:rPr lang="en-AU" sz="1800" i="1" kern="100">
                            <a:effectLst/>
                            <a:latin typeface="Cambria Math" panose="02040503050406030204" pitchFamily="18" charset="0"/>
                            <a:ea typeface="Calibri" panose="020F0502020204030204" pitchFamily="34" charset="0"/>
                          </a:rPr>
                        </m:ctrlPr>
                      </m:fPr>
                      <m:num>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non</m:t>
                        </m:r>
                        <m:r>
                          <a:rPr lang="en-AU" sz="1800" i="1" kern="100">
                            <a:effectLst/>
                            <a:latin typeface="Cambria Math" panose="02040503050406030204" pitchFamily="18" charset="0"/>
                            <a:ea typeface="Calibri" panose="020F0502020204030204" pitchFamily="34" charset="0"/>
                            <a:cs typeface="Cambria Math" panose="02040503050406030204" pitchFamily="18" charset="0"/>
                          </a:rPr>
                          <m:t>−</m:t>
                        </m:r>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main</m:t>
                        </m:r>
                        <m:r>
                          <a:rPr lang="en-AU" sz="1800" kern="100">
                            <a:effectLst/>
                            <a:latin typeface="Cambria Math" panose="02040503050406030204" pitchFamily="18" charset="0"/>
                            <a:ea typeface="Calibri" panose="020F0502020204030204" pitchFamily="34" charset="0"/>
                            <a:cs typeface="Cambria Math" panose="02040503050406030204" pitchFamily="18" charset="0"/>
                          </a:rPr>
                          <m:t> </m:t>
                        </m:r>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residence</m:t>
                        </m:r>
                        <m:r>
                          <a:rPr lang="en-AU" sz="1800" kern="100">
                            <a:effectLst/>
                            <a:latin typeface="Cambria Math" panose="02040503050406030204" pitchFamily="18" charset="0"/>
                            <a:ea typeface="Calibri" panose="020F0502020204030204" pitchFamily="34" charset="0"/>
                            <a:cs typeface="Cambria Math" panose="02040503050406030204" pitchFamily="18" charset="0"/>
                          </a:rPr>
                          <m:t> </m:t>
                        </m:r>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days</m:t>
                        </m:r>
                      </m:num>
                      <m:den>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total</m:t>
                        </m:r>
                        <m:r>
                          <a:rPr lang="en-AU" sz="1800" kern="100">
                            <a:effectLst/>
                            <a:latin typeface="Cambria Math" panose="02040503050406030204" pitchFamily="18" charset="0"/>
                            <a:ea typeface="Calibri" panose="020F0502020204030204" pitchFamily="34" charset="0"/>
                            <a:cs typeface="Cambria Math" panose="02040503050406030204" pitchFamily="18" charset="0"/>
                          </a:rPr>
                          <m:t> </m:t>
                        </m:r>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days</m:t>
                        </m:r>
                      </m:den>
                    </m:f>
                  </m:oMath>
                </a14:m>
                <a:endParaRPr lang="en-AU" sz="1800" b="0" i="0" u="none" strike="noStrike" baseline="0" dirty="0">
                  <a:solidFill>
                    <a:srgbClr val="000000"/>
                  </a:solidFill>
                  <a:latin typeface="Arial" panose="020B0604020202020204" pitchFamily="34" charset="0"/>
                </a:endParaRPr>
              </a:p>
              <a:p>
                <a:endParaRPr lang="en-AU" dirty="0">
                  <a:solidFill>
                    <a:srgbClr val="000000"/>
                  </a:solidFill>
                  <a:latin typeface="Arial" panose="020B0604020202020204" pitchFamily="34" charset="0"/>
                </a:endParaRPr>
              </a:p>
              <a:p>
                <a:pPr lvl="3"/>
                <a:r>
                  <a:rPr lang="en-AU" b="0" i="0" u="none" strike="noStrike" baseline="0" dirty="0">
                    <a:solidFill>
                      <a:srgbClr val="000000"/>
                    </a:solidFill>
                    <a:latin typeface="Arial" panose="020B0604020202020204" pitchFamily="34" charset="0"/>
                  </a:rPr>
                  <a:t>if the deceased acquired the ownership interest on or </a:t>
                </a:r>
                <a:r>
                  <a:rPr lang="en-AU" b="1" i="0" u="none" strike="noStrike" baseline="0" dirty="0">
                    <a:solidFill>
                      <a:srgbClr val="000000"/>
                    </a:solidFill>
                    <a:latin typeface="Arial" panose="020B0604020202020204" pitchFamily="34" charset="0"/>
                  </a:rPr>
                  <a:t>after </a:t>
                </a:r>
                <a:r>
                  <a:rPr lang="en-AU" b="0" i="0" u="none" strike="noStrike" baseline="0" dirty="0">
                    <a:solidFill>
                      <a:srgbClr val="000000"/>
                    </a:solidFill>
                    <a:latin typeface="Arial" panose="020B0604020202020204" pitchFamily="34" charset="0"/>
                  </a:rPr>
                  <a:t>20 September 1985: the number of days in the deceased's ownership period when the dwelling was not the deceased's main residence; </a:t>
                </a:r>
                <a:r>
                  <a:rPr lang="en-AU" b="0" i="0" u="sng" strike="noStrike" baseline="0" dirty="0">
                    <a:solidFill>
                      <a:srgbClr val="000000"/>
                    </a:solidFill>
                    <a:latin typeface="Arial" panose="020B0604020202020204" pitchFamily="34" charset="0"/>
                  </a:rPr>
                  <a:t>plus </a:t>
                </a:r>
              </a:p>
              <a:p>
                <a:pPr marL="387540" lvl="3" indent="0">
                  <a:buNone/>
                </a:pPr>
                <a:endParaRPr lang="en-AU" b="0" i="0" u="none" strike="noStrike" baseline="0" dirty="0">
                  <a:solidFill>
                    <a:srgbClr val="000000"/>
                  </a:solidFill>
                  <a:latin typeface="Arial" panose="020B0604020202020204" pitchFamily="34" charset="0"/>
                </a:endParaRPr>
              </a:p>
              <a:p>
                <a:pPr lvl="3"/>
                <a:r>
                  <a:rPr lang="en-AU" b="0" i="0" u="none" strike="noStrike" baseline="0" dirty="0">
                    <a:solidFill>
                      <a:srgbClr val="000000"/>
                    </a:solidFill>
                    <a:latin typeface="Arial" panose="020B0604020202020204" pitchFamily="34" charset="0"/>
                  </a:rPr>
                  <a:t>the number of days in the period from the death until the taxpayer’s ownership interest ends when the dwelling was not the main residence of, broadly, the taxpayer as beneficiary, the deceased’s spouse or a person with a right to occupy under the will. </a:t>
                </a:r>
              </a:p>
              <a:p>
                <a:endParaRPr lang="en-AU" sz="1800" b="0" i="0" u="none" strike="noStrike" baseline="0" dirty="0">
                  <a:solidFill>
                    <a:srgbClr val="000000"/>
                  </a:solidFill>
                  <a:latin typeface="Arial" panose="020B0604020202020204" pitchFamily="34" charset="0"/>
                </a:endParaRPr>
              </a:p>
              <a:p>
                <a:pPr marL="0" indent="0">
                  <a:buNone/>
                </a:pPr>
                <a:endParaRPr lang="en-AU" dirty="0"/>
              </a:p>
              <a:p>
                <a:pPr marL="0" indent="0">
                  <a:buNone/>
                </a:pPr>
                <a:endParaRPr lang="en-AU" dirty="0"/>
              </a:p>
              <a:p>
                <a:pPr marL="0" indent="0">
                  <a:buNone/>
                </a:pPr>
                <a:endParaRPr lang="en-AU" sz="1800" dirty="0"/>
              </a:p>
              <a:p>
                <a:pPr marL="0" indent="0">
                  <a:buNone/>
                </a:pPr>
                <a:endParaRPr lang="en-AU" dirty="0"/>
              </a:p>
              <a:p>
                <a:pPr lvl="2"/>
                <a:endParaRPr lang="en-AU" dirty="0"/>
              </a:p>
            </p:txBody>
          </p:sp>
        </mc:Choice>
        <mc:Fallback xmlns="">
          <p:sp>
            <p:nvSpPr>
              <p:cNvPr id="8" name="Content Placeholder 7">
                <a:extLst>
                  <a:ext uri="{FF2B5EF4-FFF2-40B4-BE49-F238E27FC236}">
                    <a16:creationId xmlns:a16="http://schemas.microsoft.com/office/drawing/2014/main" id="{02D8711F-1F0B-4551-8EC6-D47E1286E1E8}"/>
                  </a:ext>
                </a:extLst>
              </p:cNvPr>
              <p:cNvSpPr>
                <a:spLocks noGrp="1" noRot="1" noChangeAspect="1" noMove="1" noResize="1" noEditPoints="1" noAdjustHandles="1" noChangeArrowheads="1" noChangeShapeType="1" noTextEdit="1"/>
              </p:cNvSpPr>
              <p:nvPr>
                <p:ph sz="quarter" idx="11"/>
              </p:nvPr>
            </p:nvSpPr>
            <p:spPr>
              <a:xfrm>
                <a:off x="964713" y="1670187"/>
                <a:ext cx="10583374" cy="4469356"/>
              </a:xfrm>
              <a:blipFill>
                <a:blip r:embed="rId3"/>
                <a:stretch>
                  <a:fillRect l="-346" t="-819" b="-1364"/>
                </a:stretch>
              </a:blipFill>
            </p:spPr>
            <p:txBody>
              <a:bodyPr/>
              <a:lstStyle/>
              <a:p>
                <a:r>
                  <a:rPr lang="en-AU">
                    <a:noFill/>
                  </a:rPr>
                  <a:t> </a:t>
                </a:r>
              </a:p>
            </p:txBody>
          </p:sp>
        </mc:Fallback>
      </mc:AlternateContent>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endParaRPr lang="en-AU" sz="1400" dirty="0"/>
          </a:p>
        </p:txBody>
      </p:sp>
    </p:spTree>
    <p:extLst>
      <p:ext uri="{BB962C8B-B14F-4D97-AF65-F5344CB8AC3E}">
        <p14:creationId xmlns:p14="http://schemas.microsoft.com/office/powerpoint/2010/main" val="627133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p:txBody>
          <a:bodyPr/>
          <a:lstStyle/>
          <a:p>
            <a:r>
              <a:rPr lang="en-US" dirty="0"/>
              <a:t>General</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216807"/>
          </a:xfrm>
        </p:spPr>
        <p:txBody>
          <a:bodyPr/>
          <a:lstStyle/>
          <a:p>
            <a:pPr marL="0" indent="0">
              <a:buNone/>
            </a:pPr>
            <a:r>
              <a:rPr lang="en-AU" b="1" dirty="0"/>
              <a:t>The sale or transfer needs to be on capital account</a:t>
            </a:r>
          </a:p>
          <a:p>
            <a:pPr lvl="1"/>
            <a:r>
              <a:rPr lang="en-AU" sz="1400" dirty="0"/>
              <a:t>Be cautious of property development, isolated profit-making scheme?</a:t>
            </a:r>
          </a:p>
          <a:p>
            <a:pPr lvl="1"/>
            <a:endParaRPr lang="en-AU" dirty="0"/>
          </a:p>
          <a:p>
            <a:pPr marL="0" indent="0">
              <a:buNone/>
            </a:pPr>
            <a:r>
              <a:rPr lang="en-AU" b="1" dirty="0"/>
              <a:t>Only available to Australian tax resident individuals</a:t>
            </a:r>
          </a:p>
          <a:p>
            <a:pPr lvl="1"/>
            <a:r>
              <a:rPr lang="en-AU" sz="1400" dirty="0"/>
              <a:t>One main residence between spouses (s 118-170).</a:t>
            </a:r>
          </a:p>
          <a:p>
            <a:pPr lvl="1"/>
            <a:r>
              <a:rPr lang="en-AU" sz="1400" dirty="0"/>
              <a:t>Bare trust arrangements are fine due to absolute entitlement.</a:t>
            </a:r>
          </a:p>
          <a:p>
            <a:pPr marL="155575" lvl="1" indent="0">
              <a:buNone/>
            </a:pPr>
            <a:endParaRPr lang="en-AU" sz="1400" dirty="0"/>
          </a:p>
          <a:p>
            <a:pPr marL="0" indent="0">
              <a:buNone/>
            </a:pPr>
            <a:r>
              <a:rPr lang="en-AU" b="1" dirty="0"/>
              <a:t>There must be a ‘dwelling’</a:t>
            </a:r>
          </a:p>
          <a:p>
            <a:pPr lvl="1"/>
            <a:r>
              <a:rPr lang="en-AU" sz="1400" dirty="0"/>
              <a:t>Exhibit factors of residing/living in a residence, such as location of possessions, registered address under the electoral role, registered address for mailing purposes etc (TD 51 (withdrawn)).</a:t>
            </a:r>
          </a:p>
          <a:p>
            <a:pPr lvl="1"/>
            <a:r>
              <a:rPr lang="en-AU" sz="1400" dirty="0"/>
              <a:t>Encompasses buildings, caravans, houseboats or other mobile homes (s 118-115) and extends to adjacent land (s 118-120).</a:t>
            </a:r>
          </a:p>
          <a:p>
            <a:pPr marL="155575" lvl="1" indent="0">
              <a:buNone/>
            </a:pPr>
            <a:endParaRPr lang="en-AU" sz="1400" dirty="0"/>
          </a:p>
          <a:p>
            <a:pPr marL="155575" lvl="1" indent="0">
              <a:buNone/>
            </a:pPr>
            <a:endParaRPr lang="en-AU" sz="1400" dirty="0"/>
          </a:p>
          <a:p>
            <a:pPr marL="155575" lvl="1" indent="0">
              <a:buNone/>
            </a:pPr>
            <a:endParaRPr lang="en-AU" sz="1400" dirty="0"/>
          </a:p>
          <a:p>
            <a:pPr marL="155575" lvl="1" indent="0">
              <a:buNone/>
            </a:pPr>
            <a:endParaRPr lang="en-AU" sz="1400" dirty="0"/>
          </a:p>
          <a:p>
            <a:pPr lvl="1"/>
            <a:endParaRPr lang="en-AU" sz="1400" dirty="0"/>
          </a:p>
          <a:p>
            <a:pPr marL="155575" lvl="1" indent="0">
              <a:buNone/>
            </a:pPr>
            <a:endParaRPr lang="en-AU" sz="1400" dirty="0"/>
          </a:p>
          <a:p>
            <a:pPr marL="0" indent="0">
              <a:buNone/>
            </a:pPr>
            <a:endParaRPr lang="en-AU" dirty="0"/>
          </a:p>
          <a:p>
            <a:pPr lvl="1">
              <a:buFont typeface="Courier New" panose="02070309020205020404" pitchFamily="49" charset="0"/>
              <a:buChar char="o"/>
            </a:pPr>
            <a:endParaRPr lang="en-AU" dirty="0"/>
          </a:p>
          <a:p>
            <a:pPr marL="0" indent="0">
              <a:buNone/>
            </a:pPr>
            <a:endParaRPr lang="en-AU" dirty="0"/>
          </a:p>
          <a:p>
            <a:pPr lvl="2"/>
            <a:endParaRPr lang="en-AU" dirty="0"/>
          </a:p>
        </p:txBody>
      </p:sp>
    </p:spTree>
    <p:extLst>
      <p:ext uri="{BB962C8B-B14F-4D97-AF65-F5344CB8AC3E}">
        <p14:creationId xmlns:p14="http://schemas.microsoft.com/office/powerpoint/2010/main" val="42399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animEffect transition="in" filter="fade">
                                      <p:cBhvr>
                                        <p:cTn id="29" dur="500"/>
                                        <p:tgtEl>
                                          <p:spTgt spid="8">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fade">
                                      <p:cBhvr>
                                        <p:cTn id="3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Deceased estates</a:t>
            </a:r>
            <a:endParaRPr lang="en-AU"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965200" y="1194322"/>
                <a:ext cx="10583374" cy="4469356"/>
              </a:xfrm>
            </p:spPr>
            <p:txBody>
              <a:bodyPr/>
              <a:lstStyle/>
              <a:p>
                <a:pPr marL="0" indent="0" algn="l">
                  <a:buNone/>
                </a:pPr>
                <a:endParaRPr lang="en-AU" sz="1800" b="0" i="0" u="none" strike="noStrike" baseline="0" dirty="0">
                  <a:solidFill>
                    <a:srgbClr val="000000"/>
                  </a:solidFill>
                  <a:latin typeface="Arial" panose="020B0604020202020204" pitchFamily="34" charset="0"/>
                </a:endParaRPr>
              </a:p>
              <a:p>
                <a:r>
                  <a:rPr lang="en-AU" sz="1800" b="1" i="0" u="none" strike="noStrike" baseline="0" dirty="0">
                    <a:solidFill>
                      <a:srgbClr val="000000"/>
                    </a:solidFill>
                    <a:latin typeface="Arial" panose="020B0604020202020204" pitchFamily="34" charset="0"/>
                  </a:rPr>
                  <a:t>Total days</a:t>
                </a:r>
                <a:r>
                  <a:rPr lang="en-AU" sz="1800" b="0" i="0" u="none" strike="noStrike" baseline="0" dirty="0">
                    <a:solidFill>
                      <a:srgbClr val="000000"/>
                    </a:solidFill>
                    <a:latin typeface="Arial" panose="020B0604020202020204" pitchFamily="34" charset="0"/>
                  </a:rPr>
                  <a:t>  			</a:t>
                </a:r>
                <a:r>
                  <a:rPr lang="en-AU" sz="1800" kern="100" dirty="0">
                    <a:effectLst/>
                    <a:ea typeface="Calibri" panose="020F0502020204030204" pitchFamily="34" charset="0"/>
                    <a:cs typeface="Cambria Math" panose="02040503050406030204" pitchFamily="18" charset="0"/>
                  </a:rPr>
                  <a:t> </a:t>
                </a:r>
                <a14:m>
                  <m:oMath xmlns:m="http://schemas.openxmlformats.org/officeDocument/2006/math">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𝐶𝐺</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 </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𝑜𝑟</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 </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𝐶𝐿</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 </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𝑎𝑚𝑜𝑢𝑛𝑡</m:t>
                    </m:r>
                    <m:r>
                      <a:rPr lang="en-AU" sz="1800" i="1" kern="100" smtClean="0">
                        <a:effectLst/>
                        <a:latin typeface="Cambria Math" panose="02040503050406030204" pitchFamily="18" charset="0"/>
                        <a:ea typeface="Calibri" panose="020F0502020204030204" pitchFamily="34" charset="0"/>
                        <a:cs typeface="Cambria Math" panose="02040503050406030204" pitchFamily="18" charset="0"/>
                      </a:rPr>
                      <m:t> </m:t>
                    </m:r>
                    <m:r>
                      <a:rPr lang="en-AU" sz="1800" kern="100">
                        <a:effectLst/>
                        <a:latin typeface="Cambria Math" panose="02040503050406030204" pitchFamily="18" charset="0"/>
                        <a:ea typeface="Calibri" panose="020F0502020204030204" pitchFamily="34" charset="0"/>
                        <a:cs typeface="Cambria Math" panose="02040503050406030204" pitchFamily="18" charset="0"/>
                      </a:rPr>
                      <m:t>×</m:t>
                    </m:r>
                    <m:f>
                      <m:fPr>
                        <m:ctrlPr>
                          <a:rPr lang="en-AU" sz="1800" i="1" kern="100">
                            <a:effectLst/>
                            <a:latin typeface="Cambria Math" panose="02040503050406030204" pitchFamily="18" charset="0"/>
                            <a:ea typeface="Calibri" panose="020F0502020204030204" pitchFamily="34" charset="0"/>
                          </a:rPr>
                        </m:ctrlPr>
                      </m:fPr>
                      <m:num>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non</m:t>
                        </m:r>
                        <m:r>
                          <a:rPr lang="en-AU" sz="1800" i="1" kern="100">
                            <a:effectLst/>
                            <a:latin typeface="Cambria Math" panose="02040503050406030204" pitchFamily="18" charset="0"/>
                            <a:ea typeface="Calibri" panose="020F0502020204030204" pitchFamily="34" charset="0"/>
                            <a:cs typeface="Cambria Math" panose="02040503050406030204" pitchFamily="18" charset="0"/>
                          </a:rPr>
                          <m:t>−</m:t>
                        </m:r>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main</m:t>
                        </m:r>
                        <m:r>
                          <a:rPr lang="en-AU" sz="1800" kern="100">
                            <a:effectLst/>
                            <a:latin typeface="Cambria Math" panose="02040503050406030204" pitchFamily="18" charset="0"/>
                            <a:ea typeface="Calibri" panose="020F0502020204030204" pitchFamily="34" charset="0"/>
                            <a:cs typeface="Cambria Math" panose="02040503050406030204" pitchFamily="18" charset="0"/>
                          </a:rPr>
                          <m:t> </m:t>
                        </m:r>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residence</m:t>
                        </m:r>
                        <m:r>
                          <a:rPr lang="en-AU" sz="1800" kern="100">
                            <a:effectLst/>
                            <a:latin typeface="Cambria Math" panose="02040503050406030204" pitchFamily="18" charset="0"/>
                            <a:ea typeface="Calibri" panose="020F0502020204030204" pitchFamily="34" charset="0"/>
                            <a:cs typeface="Cambria Math" panose="02040503050406030204" pitchFamily="18" charset="0"/>
                          </a:rPr>
                          <m:t> </m:t>
                        </m:r>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days</m:t>
                        </m:r>
                      </m:num>
                      <m:den>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total</m:t>
                        </m:r>
                        <m:r>
                          <a:rPr lang="en-AU" sz="1800" kern="100">
                            <a:effectLst/>
                            <a:latin typeface="Cambria Math" panose="02040503050406030204" pitchFamily="18" charset="0"/>
                            <a:ea typeface="Calibri" panose="020F0502020204030204" pitchFamily="34" charset="0"/>
                            <a:cs typeface="Cambria Math" panose="02040503050406030204" pitchFamily="18" charset="0"/>
                          </a:rPr>
                          <m:t> </m:t>
                        </m:r>
                        <m:r>
                          <m:rPr>
                            <m:sty m:val="p"/>
                          </m:rPr>
                          <a:rPr lang="en-AU" sz="1800" kern="100">
                            <a:effectLst/>
                            <a:latin typeface="Cambria Math" panose="02040503050406030204" pitchFamily="18" charset="0"/>
                            <a:ea typeface="Calibri" panose="020F0502020204030204" pitchFamily="34" charset="0"/>
                            <a:cs typeface="Cambria Math" panose="02040503050406030204" pitchFamily="18" charset="0"/>
                          </a:rPr>
                          <m:t>days</m:t>
                        </m:r>
                      </m:den>
                    </m:f>
                  </m:oMath>
                </a14:m>
                <a:endParaRPr lang="en-AU" sz="1800" b="0" i="0" u="none" strike="noStrike" baseline="0" dirty="0">
                  <a:solidFill>
                    <a:srgbClr val="000000"/>
                  </a:solidFill>
                  <a:latin typeface="Arial" panose="020B0604020202020204" pitchFamily="34" charset="0"/>
                </a:endParaRPr>
              </a:p>
              <a:p>
                <a:pPr marL="0" indent="0" algn="l">
                  <a:buNone/>
                </a:pPr>
                <a:endParaRPr lang="en-AU" sz="1800" b="0" i="0" u="none" strike="noStrike" baseline="0" dirty="0">
                  <a:solidFill>
                    <a:srgbClr val="000000"/>
                  </a:solidFill>
                  <a:latin typeface="Arial" panose="020B0604020202020204" pitchFamily="34" charset="0"/>
                </a:endParaRPr>
              </a:p>
              <a:p>
                <a:pPr lvl="3"/>
                <a:r>
                  <a:rPr lang="en-AU" b="0" i="0" u="none" strike="noStrike" baseline="0" dirty="0">
                    <a:solidFill>
                      <a:srgbClr val="000000"/>
                    </a:solidFill>
                    <a:latin typeface="Arial" panose="020B0604020202020204" pitchFamily="34" charset="0"/>
                  </a:rPr>
                  <a:t>if the deceased acquired the ownership interest before 20 September 1985: the number of days in the period from the death until your ownership interest ends; or </a:t>
                </a:r>
              </a:p>
              <a:p>
                <a:pPr marL="387540" lvl="3" indent="0">
                  <a:buNone/>
                </a:pPr>
                <a:endParaRPr lang="en-AU" b="0" i="0" u="none" strike="noStrike" baseline="0" dirty="0">
                  <a:solidFill>
                    <a:srgbClr val="000000"/>
                  </a:solidFill>
                  <a:latin typeface="Arial" panose="020B0604020202020204" pitchFamily="34" charset="0"/>
                </a:endParaRPr>
              </a:p>
              <a:p>
                <a:pPr lvl="3"/>
                <a:r>
                  <a:rPr lang="en-AU" b="0" i="0" u="none" strike="noStrike" baseline="0" dirty="0">
                    <a:solidFill>
                      <a:srgbClr val="000000"/>
                    </a:solidFill>
                    <a:latin typeface="Arial" panose="020B0604020202020204" pitchFamily="34" charset="0"/>
                  </a:rPr>
                  <a:t>If the deceased acquired the ownership interest on or </a:t>
                </a:r>
                <a:r>
                  <a:rPr lang="en-AU" b="1" i="0" u="none" strike="noStrike" baseline="0" dirty="0">
                    <a:solidFill>
                      <a:srgbClr val="000000"/>
                    </a:solidFill>
                    <a:latin typeface="Arial" panose="020B0604020202020204" pitchFamily="34" charset="0"/>
                  </a:rPr>
                  <a:t>after </a:t>
                </a:r>
                <a:r>
                  <a:rPr lang="en-AU" b="0" i="0" u="none" strike="noStrike" baseline="0" dirty="0">
                    <a:solidFill>
                      <a:srgbClr val="000000"/>
                    </a:solidFill>
                    <a:latin typeface="Arial" panose="020B0604020202020204" pitchFamily="34" charset="0"/>
                  </a:rPr>
                  <a:t>that day: the number of days in the period from the </a:t>
                </a:r>
                <a:r>
                  <a:rPr lang="en-AU" b="1" i="0" u="none" strike="noStrike" baseline="0" dirty="0">
                    <a:solidFill>
                      <a:srgbClr val="000000"/>
                    </a:solidFill>
                    <a:latin typeface="Arial" panose="020B0604020202020204" pitchFamily="34" charset="0"/>
                  </a:rPr>
                  <a:t>acquisition of the dwelling by the deceased until your ownership interest ends.</a:t>
                </a:r>
                <a:endParaRPr lang="en-AU" b="0" i="0" u="none" strike="noStrike" baseline="0" dirty="0">
                  <a:solidFill>
                    <a:srgbClr val="000000"/>
                  </a:solidFill>
                  <a:latin typeface="Arial" panose="020B0604020202020204" pitchFamily="34" charset="0"/>
                </a:endParaRPr>
              </a:p>
              <a:p>
                <a:endParaRPr lang="en-AU" sz="1800" b="0" i="0" u="none" strike="noStrike" baseline="0" dirty="0">
                  <a:solidFill>
                    <a:srgbClr val="000000"/>
                  </a:solidFill>
                  <a:latin typeface="Arial" panose="020B0604020202020204" pitchFamily="34" charset="0"/>
                </a:endParaRPr>
              </a:p>
              <a:p>
                <a:pPr algn="l"/>
                <a:r>
                  <a:rPr lang="en-AU" sz="1800" b="0" i="0" u="none" strike="noStrike" baseline="0" dirty="0">
                    <a:solidFill>
                      <a:srgbClr val="000000"/>
                    </a:solidFill>
                    <a:latin typeface="Arial" panose="020B0604020202020204" pitchFamily="34" charset="0"/>
                  </a:rPr>
                  <a:t>Note additional modifications if deceased acquired ownership interest from a deceased estate after 20 September 1985 (s 118-205).</a:t>
                </a:r>
              </a:p>
              <a:p>
                <a:endParaRPr lang="en-AU" sz="1800" b="0" i="0" u="none" strike="noStrike" baseline="0" dirty="0">
                  <a:solidFill>
                    <a:srgbClr val="000000"/>
                  </a:solidFill>
                  <a:latin typeface="Arial" panose="020B0604020202020204" pitchFamily="34" charset="0"/>
                </a:endParaRPr>
              </a:p>
              <a:p>
                <a:endParaRPr lang="en-AU" sz="1800" b="0" i="0" u="none" strike="noStrike" baseline="0" dirty="0">
                  <a:solidFill>
                    <a:srgbClr val="000000"/>
                  </a:solidFill>
                  <a:latin typeface="Arial" panose="020B0604020202020204" pitchFamily="34" charset="0"/>
                </a:endParaRPr>
              </a:p>
              <a:p>
                <a:pPr marL="0" indent="0">
                  <a:buNone/>
                </a:pPr>
                <a:endParaRPr lang="en-AU" dirty="0"/>
              </a:p>
              <a:p>
                <a:pPr marL="0" indent="0">
                  <a:buNone/>
                </a:pPr>
                <a:endParaRPr lang="en-AU" dirty="0"/>
              </a:p>
              <a:p>
                <a:pPr marL="0" indent="0">
                  <a:buNone/>
                </a:pPr>
                <a:endParaRPr lang="en-AU" sz="1800" dirty="0"/>
              </a:p>
              <a:p>
                <a:pPr marL="0" indent="0">
                  <a:buNone/>
                </a:pPr>
                <a:endParaRPr lang="en-AU" dirty="0"/>
              </a:p>
              <a:p>
                <a:pPr lvl="2"/>
                <a:endParaRPr lang="en-AU" dirty="0"/>
              </a:p>
            </p:txBody>
          </p:sp>
        </mc:Choice>
        <mc:Fallback xmlns="">
          <p:sp>
            <p:nvSpPr>
              <p:cNvPr id="8" name="Content Placeholder 7">
                <a:extLst>
                  <a:ext uri="{FF2B5EF4-FFF2-40B4-BE49-F238E27FC236}">
                    <a16:creationId xmlns:a16="http://schemas.microsoft.com/office/drawing/2014/main" id="{02D8711F-1F0B-4551-8EC6-D47E1286E1E8}"/>
                  </a:ext>
                </a:extLst>
              </p:cNvPr>
              <p:cNvSpPr>
                <a:spLocks noGrp="1" noRot="1" noChangeAspect="1" noMove="1" noResize="1" noEditPoints="1" noAdjustHandles="1" noChangeArrowheads="1" noChangeShapeType="1" noTextEdit="1"/>
              </p:cNvSpPr>
              <p:nvPr>
                <p:ph sz="quarter" idx="11"/>
              </p:nvPr>
            </p:nvSpPr>
            <p:spPr>
              <a:xfrm>
                <a:off x="965200" y="1194322"/>
                <a:ext cx="10583374" cy="4469356"/>
              </a:xfrm>
              <a:blipFill>
                <a:blip r:embed="rId2"/>
                <a:stretch>
                  <a:fillRect l="-346"/>
                </a:stretch>
              </a:blipFill>
            </p:spPr>
            <p:txBody>
              <a:bodyPr/>
              <a:lstStyle/>
              <a:p>
                <a:r>
                  <a:rPr lang="en-AU">
                    <a:noFill/>
                  </a:rPr>
                  <a:t> </a:t>
                </a:r>
              </a:p>
            </p:txBody>
          </p:sp>
        </mc:Fallback>
      </mc:AlternateContent>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endParaRPr lang="en-AU" sz="1400" dirty="0"/>
          </a:p>
        </p:txBody>
      </p:sp>
    </p:spTree>
    <p:extLst>
      <p:ext uri="{BB962C8B-B14F-4D97-AF65-F5344CB8AC3E}">
        <p14:creationId xmlns:p14="http://schemas.microsoft.com/office/powerpoint/2010/main" val="120010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a:xfrm>
            <a:off x="812800" y="531804"/>
            <a:ext cx="10887200" cy="925065"/>
          </a:xfrm>
        </p:spPr>
        <p:txBody>
          <a:bodyPr/>
          <a:lstStyle/>
          <a:p>
            <a:r>
              <a:rPr lang="en-US" dirty="0"/>
              <a:t>Interaction with 6 year absence rule?</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964713" y="1670187"/>
            <a:ext cx="10583374" cy="4469356"/>
          </a:xfrm>
        </p:spPr>
        <p:txBody>
          <a:bodyPr/>
          <a:lstStyle/>
          <a:p>
            <a:pPr marL="0" indent="0">
              <a:buNone/>
            </a:pPr>
            <a:r>
              <a:rPr lang="en-AU" sz="1800" b="0" i="0" u="none" strike="noStrike" baseline="0" dirty="0">
                <a:solidFill>
                  <a:srgbClr val="000000"/>
                </a:solidFill>
                <a:latin typeface="Arial" panose="020B0604020202020204" pitchFamily="34" charset="0"/>
              </a:rPr>
              <a:t>What if deceased was renting out post-CGT dwelling at the time of death but using the 6-year absence rule under s 118-45?</a:t>
            </a:r>
          </a:p>
          <a:p>
            <a:pPr marL="0" indent="0">
              <a:buNone/>
            </a:pPr>
            <a:endParaRPr lang="en-AU" dirty="0">
              <a:solidFill>
                <a:srgbClr val="000000"/>
              </a:solidFill>
              <a:latin typeface="Arial" panose="020B0604020202020204" pitchFamily="34" charset="0"/>
            </a:endParaRPr>
          </a:p>
          <a:p>
            <a:pPr marL="0" indent="0">
              <a:buNone/>
            </a:pPr>
            <a:r>
              <a:rPr lang="en-AU" sz="1800" b="0" i="0" u="none" strike="noStrike" baseline="0" dirty="0">
                <a:solidFill>
                  <a:srgbClr val="000000"/>
                </a:solidFill>
                <a:latin typeface="Arial" panose="020B0604020202020204" pitchFamily="34" charset="0"/>
              </a:rPr>
              <a:t>Is the full CGT main residence exemption available for beneficiary or trustee of estate?</a:t>
            </a:r>
          </a:p>
          <a:p>
            <a:pPr marL="0" indent="0">
              <a:buNone/>
            </a:pPr>
            <a:endParaRPr lang="en-AU" sz="1800" b="0" i="0" u="none" strike="noStrike" baseline="0" dirty="0">
              <a:solidFill>
                <a:srgbClr val="000000"/>
              </a:solidFill>
              <a:latin typeface="Arial" panose="020B0604020202020204" pitchFamily="34" charset="0"/>
            </a:endParaRPr>
          </a:p>
          <a:p>
            <a:pPr marL="0" indent="0">
              <a:buNone/>
            </a:pPr>
            <a:r>
              <a:rPr lang="en-AU" sz="1800" dirty="0"/>
              <a:t>Some ATO Private Rulings suggest </a:t>
            </a:r>
            <a:r>
              <a:rPr lang="en-AU" dirty="0"/>
              <a:t>full MRE is available so long as conditions in </a:t>
            </a:r>
            <a:r>
              <a:rPr lang="en-AU" dirty="0">
                <a:solidFill>
                  <a:srgbClr val="000000"/>
                </a:solidFill>
                <a:latin typeface="Arial" panose="020B0604020202020204" pitchFamily="34" charset="0"/>
              </a:rPr>
              <a:t>s 118-195 are met: </a:t>
            </a:r>
          </a:p>
          <a:p>
            <a:pPr marL="0" indent="0">
              <a:buNone/>
            </a:pPr>
            <a:endParaRPr lang="en-AU" sz="1800" dirty="0">
              <a:solidFill>
                <a:srgbClr val="000000"/>
              </a:solidFill>
              <a:latin typeface="Arial" panose="020B0604020202020204" pitchFamily="34" charset="0"/>
            </a:endParaRPr>
          </a:p>
          <a:p>
            <a:pPr marL="0" indent="0">
              <a:buNone/>
            </a:pPr>
            <a:r>
              <a:rPr lang="en-AU" sz="1800" dirty="0"/>
              <a:t>ATO Private Ruling Authorisation Number: </a:t>
            </a:r>
            <a:r>
              <a:rPr lang="en-AU" sz="1800" dirty="0">
                <a:hlinkClick r:id="rId3"/>
              </a:rPr>
              <a:t>1011956365911</a:t>
            </a:r>
            <a:r>
              <a:rPr lang="en-AU" sz="1800" dirty="0"/>
              <a:t> and </a:t>
            </a:r>
            <a:r>
              <a:rPr lang="en-AU" sz="1800" dirty="0">
                <a:hlinkClick r:id="rId4"/>
              </a:rPr>
              <a:t>1011956365911</a:t>
            </a:r>
            <a:r>
              <a:rPr lang="en-AU" sz="1800" dirty="0"/>
              <a:t>. </a:t>
            </a:r>
          </a:p>
          <a:p>
            <a:pPr marL="0" indent="0">
              <a:buNone/>
            </a:pPr>
            <a:endParaRPr lang="en-AU" dirty="0"/>
          </a:p>
          <a:p>
            <a:pPr lvl="2"/>
            <a:endParaRPr lang="en-AU" dirty="0"/>
          </a:p>
        </p:txBody>
      </p:sp>
      <p:sp>
        <p:nvSpPr>
          <p:cNvPr id="2" name="Content Placeholder 7">
            <a:extLst>
              <a:ext uri="{FF2B5EF4-FFF2-40B4-BE49-F238E27FC236}">
                <a16:creationId xmlns:a16="http://schemas.microsoft.com/office/drawing/2014/main" id="{3339A240-411A-17CE-B552-BBF4226DCFF6}"/>
              </a:ext>
            </a:extLst>
          </p:cNvPr>
          <p:cNvSpPr txBox="1">
            <a:spLocks/>
          </p:cNvSpPr>
          <p:nvPr/>
        </p:nvSpPr>
        <p:spPr>
          <a:xfrm>
            <a:off x="965200" y="1822587"/>
            <a:ext cx="10583374" cy="4469356"/>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None/>
            </a:pPr>
            <a:endParaRPr lang="en-AU" sz="1400" dirty="0"/>
          </a:p>
        </p:txBody>
      </p:sp>
    </p:spTree>
    <p:extLst>
      <p:ext uri="{BB962C8B-B14F-4D97-AF65-F5344CB8AC3E}">
        <p14:creationId xmlns:p14="http://schemas.microsoft.com/office/powerpoint/2010/main" val="374686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6B0DF946-9B71-489F-BF69-30955DCD6144}"/>
              </a:ext>
            </a:extLst>
          </p:cNvPr>
          <p:cNvSpPr txBox="1">
            <a:spLocks/>
          </p:cNvSpPr>
          <p:nvPr/>
        </p:nvSpPr>
        <p:spPr>
          <a:xfrm>
            <a:off x="867065" y="2379289"/>
            <a:ext cx="10842496" cy="1049711"/>
          </a:xfrm>
          <a:prstGeom prst="rect">
            <a:avLst/>
          </a:prstGeom>
        </p:spPr>
        <p:txBody>
          <a:bodyPr/>
          <a:lstStyle>
            <a:lvl1pPr algn="l" defTabSz="685800" rtl="0" eaLnBrk="1" latinLnBrk="0" hangingPunct="1">
              <a:spcBef>
                <a:spcPct val="0"/>
              </a:spcBef>
              <a:buNone/>
              <a:defRPr sz="3200" b="1" kern="1200" baseline="0">
                <a:solidFill>
                  <a:schemeClr val="tx1"/>
                </a:solidFill>
                <a:latin typeface="+mj-lt"/>
                <a:ea typeface="+mj-ea"/>
                <a:cs typeface="+mj-cs"/>
              </a:defRPr>
            </a:lvl1pPr>
          </a:lstStyle>
          <a:p>
            <a:pPr>
              <a:lnSpc>
                <a:spcPts val="8000"/>
              </a:lnSpc>
            </a:pPr>
            <a:r>
              <a:rPr lang="en-US" sz="4800" dirty="0"/>
              <a:t>Thank You</a:t>
            </a:r>
          </a:p>
        </p:txBody>
      </p:sp>
      <p:sp>
        <p:nvSpPr>
          <p:cNvPr id="4" name="TextBox 3">
            <a:extLst>
              <a:ext uri="{FF2B5EF4-FFF2-40B4-BE49-F238E27FC236}">
                <a16:creationId xmlns:a16="http://schemas.microsoft.com/office/drawing/2014/main" id="{26C61736-5E8F-424F-A38D-F3E546381BE1}"/>
              </a:ext>
            </a:extLst>
          </p:cNvPr>
          <p:cNvSpPr txBox="1"/>
          <p:nvPr/>
        </p:nvSpPr>
        <p:spPr>
          <a:xfrm>
            <a:off x="11136324" y="6492240"/>
            <a:ext cx="563676" cy="115416"/>
          </a:xfrm>
          <a:prstGeom prst="rect">
            <a:avLst/>
          </a:prstGeom>
          <a:noFill/>
        </p:spPr>
        <p:txBody>
          <a:bodyPr wrap="square" lIns="0" tIns="0" rIns="0" bIns="0" rtlCol="0">
            <a:spAutoFit/>
          </a:bodyPr>
          <a:lstStyle/>
          <a:p>
            <a:pPr algn="r"/>
            <a:fld id="{043534F5-8106-454C-A466-0C6DA036C846}" type="slidenum">
              <a:rPr kumimoji="0" lang="en-US" sz="750" b="0" i="0" u="none" strike="noStrike" kern="1200" cap="none" normalizeH="0" baseline="0" smtClean="0">
                <a:ln>
                  <a:noFill/>
                </a:ln>
                <a:solidFill>
                  <a:schemeClr val="bg1"/>
                </a:solidFill>
                <a:effectLst/>
                <a:latin typeface="Arial" pitchFamily="34" charset="0"/>
                <a:ea typeface="+mn-ea"/>
                <a:cs typeface="Arial" pitchFamily="34" charset="0"/>
              </a:rPr>
              <a:pPr algn="r"/>
              <a:t>32</a:t>
            </a:fld>
            <a:endParaRPr kumimoji="0" lang="en-US" sz="750" b="0" i="0" u="none" strike="noStrike" kern="1200" cap="none" normalizeH="0" baseline="0" dirty="0">
              <a:ln>
                <a:noFill/>
              </a:ln>
              <a:solidFill>
                <a:schemeClr val="bg1"/>
              </a:solidFill>
              <a:effectLst/>
              <a:latin typeface="Arial" pitchFamily="34" charset="0"/>
              <a:ea typeface="+mn-ea"/>
              <a:cs typeface="Arial" pitchFamily="34" charset="0"/>
            </a:endParaRPr>
          </a:p>
        </p:txBody>
      </p:sp>
      <p:pic>
        <p:nvPicPr>
          <p:cNvPr id="5" name="Graphic 4">
            <a:extLst>
              <a:ext uri="{FF2B5EF4-FFF2-40B4-BE49-F238E27FC236}">
                <a16:creationId xmlns:a16="http://schemas.microsoft.com/office/drawing/2014/main" id="{18F8EBA1-4625-4813-8F96-E2BC495141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800" y="6211300"/>
            <a:ext cx="1687384" cy="474791"/>
          </a:xfrm>
          <a:prstGeom prst="rect">
            <a:avLst/>
          </a:prstGeom>
        </p:spPr>
      </p:pic>
    </p:spTree>
    <p:extLst>
      <p:ext uri="{BB962C8B-B14F-4D97-AF65-F5344CB8AC3E}">
        <p14:creationId xmlns:p14="http://schemas.microsoft.com/office/powerpoint/2010/main" val="442240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64BAF20E-7701-4172-8D57-2C78510780CD}"/>
              </a:ext>
            </a:extLst>
          </p:cNvPr>
          <p:cNvSpPr>
            <a:spLocks noGrp="1"/>
          </p:cNvSpPr>
          <p:nvPr>
            <p:ph type="body" sz="quarter" idx="10"/>
          </p:nvPr>
        </p:nvSpPr>
        <p:spPr>
          <a:xfrm>
            <a:off x="812800" y="1652356"/>
            <a:ext cx="10072077" cy="3874555"/>
          </a:xfrm>
        </p:spPr>
        <p:txBody>
          <a:bodyPr lIns="91440" tIns="45720" rIns="91440" bIns="45720" anchor="t"/>
          <a:lstStyle/>
          <a:p>
            <a:pPr marL="0" indent="0">
              <a:buNone/>
            </a:pPr>
            <a:r>
              <a:rPr lang="en-AU" sz="1000" dirty="0"/>
              <a:t>Crowe Global is a leading international network of separate and independent accounting and consulting firms that are licensed to use “Crowe” in connection with the provision of professional services to their clients. Crowe Global itself is a non-practicing entity and does not provide professional services to clients. Services are provided by the member firms. Crowe Global and its member firms are not agents of, and do not obligate, one another and are not liable for one another’s acts or omissions.</a:t>
            </a:r>
          </a:p>
          <a:p>
            <a:pPr marL="0" indent="0">
              <a:buNone/>
            </a:pPr>
            <a:r>
              <a:rPr lang="en-AU" sz="1000" dirty="0"/>
              <a:t>© </a:t>
            </a:r>
            <a:fld id="{6351D6E6-EB79-4FA0-9554-876D23820E86}" type="datetimeyyyy">
              <a:rPr lang="en-AU" sz="1000" smtClean="0"/>
              <a:t>2025</a:t>
            </a:fld>
            <a:r>
              <a:rPr lang="en-AU" sz="1000" dirty="0"/>
              <a:t> Crowe Global</a:t>
            </a:r>
          </a:p>
          <a:p>
            <a:pPr marL="0" indent="0">
              <a:buNone/>
            </a:pPr>
            <a:r>
              <a:rPr lang="en-AU" sz="1000" dirty="0"/>
              <a:t>Findex (</a:t>
            </a:r>
            <a:r>
              <a:rPr lang="en-AU" sz="1000" dirty="0" err="1"/>
              <a:t>Aust</a:t>
            </a:r>
            <a:r>
              <a:rPr lang="en-AU" sz="1000" dirty="0"/>
              <a:t>) Pty Ltd, trading as Crowe Australasia is a member of Crowe Global, a Swiss </a:t>
            </a:r>
            <a:r>
              <a:rPr lang="en-AU" sz="1000" dirty="0" err="1"/>
              <a:t>verein</a:t>
            </a:r>
            <a:r>
              <a:rPr lang="en-AU" sz="1000" dirty="0"/>
              <a:t>. Each member firm of Crowe Global is a separate and independent legal entity. Findex (</a:t>
            </a:r>
            <a:r>
              <a:rPr lang="en-AU" sz="1000" dirty="0" err="1"/>
              <a:t>Aust</a:t>
            </a:r>
            <a:r>
              <a:rPr lang="en-AU" sz="1000" dirty="0"/>
              <a:t>) Pty Ltd and its affiliates are not responsible or liable for any acts or omissions of Crowe Global or any other member of Crowe Global. Crowe Global does not render any professional services and does not have an ownership or partnership interest in Findex (</a:t>
            </a:r>
            <a:r>
              <a:rPr lang="en-AU" sz="1000" dirty="0" err="1"/>
              <a:t>Aust</a:t>
            </a:r>
            <a:r>
              <a:rPr lang="en-AU" sz="1000" dirty="0"/>
              <a:t>) Pty Ltd.</a:t>
            </a:r>
          </a:p>
          <a:p>
            <a:pPr marL="0" indent="0">
              <a:buNone/>
            </a:pPr>
            <a:r>
              <a:rPr lang="en-AU" sz="1000" dirty="0"/>
              <a:t>Services are provided by Findex (</a:t>
            </a:r>
            <a:r>
              <a:rPr lang="en-AU" sz="1000" dirty="0" err="1"/>
              <a:t>Aust</a:t>
            </a:r>
            <a:r>
              <a:rPr lang="en-AU" sz="1000" dirty="0"/>
              <a:t>) Pty Ltd and affiliated audit partnerships (Findex).</a:t>
            </a:r>
          </a:p>
          <a:p>
            <a:pPr marL="0" indent="0">
              <a:buNone/>
            </a:pPr>
            <a:r>
              <a:rPr lang="en-AU" sz="1000" dirty="0"/>
              <a:t>© </a:t>
            </a:r>
            <a:fld id="{BFF623FF-B062-4C2C-9729-15B6BF65BF9F}" type="datetimeyyyy">
              <a:rPr lang="en-AU" sz="1000" smtClean="0"/>
              <a:t>2025</a:t>
            </a:fld>
            <a:r>
              <a:rPr lang="en-AU" sz="1000" dirty="0"/>
              <a:t> Findex (Aust) Pty Ltd. All rights reserved.</a:t>
            </a:r>
          </a:p>
          <a:p>
            <a:pPr marL="0" indent="0">
              <a:buNone/>
            </a:pPr>
            <a:r>
              <a:rPr lang="en-AU" sz="1000" dirty="0"/>
              <a:t>Findex (</a:t>
            </a:r>
            <a:r>
              <a:rPr lang="en-AU" sz="1000" dirty="0" err="1"/>
              <a:t>Aust</a:t>
            </a:r>
            <a:r>
              <a:rPr lang="en-AU" sz="1000" dirty="0"/>
              <a:t>) Pty Ltd ABN 84 006 466 351</a:t>
            </a:r>
          </a:p>
          <a:p>
            <a:pPr marL="0" indent="0">
              <a:buNone/>
            </a:pPr>
            <a:r>
              <a:rPr lang="en-AU" sz="1000" dirty="0"/>
              <a:t>While all reasonable care is taken in the preparation of the material in this document, to the extent allowed by legislation Findex accept no liability whatsoever for reliance on it. All opinions, conclusions, forecasts or recommendations are reasonably held at the time of compilation but are subject to change without notice. Findex assumes no obligation to update this material after it has been issued. You should seek professional advice before acting on any material.</a:t>
            </a:r>
          </a:p>
          <a:p>
            <a:pPr marL="0" indent="0" fontAlgn="t">
              <a:buNone/>
            </a:pPr>
            <a:r>
              <a:rPr lang="en-US" sz="1000" dirty="0"/>
              <a:t>The title ‘Partner’ conveys that the person is a senior member within their respective division and is among the group of persons who hold an equity interest (shareholder) in its parent entity, Findex Group Limited. The only professional service offering which is conducted by a partnership is external audit, conducted via the Crowe Australasia external audit division and Unison SMSF Audit. All other professional services offered by Findex Group Limited are conducted by a privately owned organisation and/or its subsidiaries.</a:t>
            </a:r>
          </a:p>
          <a:p>
            <a:pPr marL="0" indent="0">
              <a:buNone/>
            </a:pPr>
            <a:r>
              <a:rPr lang="en-AU" sz="1000" dirty="0"/>
              <a:t>Some of the Crowe personnel involved in preparing this document may be members of a professional scheme approved under Professional Standards Legislation such that their occupational liability is limited under that Legislation. To the extent that applies, the following disclaimer applies to them. If you have any questions about the applicability of Professional Standards Legislation to Crowe’s personnel involved in preparing this report, please speak to your Crowe adviser.</a:t>
            </a:r>
          </a:p>
          <a:p>
            <a:pPr marL="0" indent="0">
              <a:buNone/>
            </a:pPr>
            <a:r>
              <a:rPr lang="en-AU" sz="1000" dirty="0"/>
              <a:t>Liability limited by a scheme approved under Professional Standards Legislation. </a:t>
            </a:r>
          </a:p>
        </p:txBody>
      </p:sp>
      <p:sp>
        <p:nvSpPr>
          <p:cNvPr id="4" name="Title 1">
            <a:extLst>
              <a:ext uri="{FF2B5EF4-FFF2-40B4-BE49-F238E27FC236}">
                <a16:creationId xmlns:a16="http://schemas.microsoft.com/office/drawing/2014/main" id="{B828008A-BFE3-4660-892A-BF81CCA373CE}"/>
              </a:ext>
            </a:extLst>
          </p:cNvPr>
          <p:cNvSpPr txBox="1">
            <a:spLocks/>
          </p:cNvSpPr>
          <p:nvPr/>
        </p:nvSpPr>
        <p:spPr>
          <a:xfrm>
            <a:off x="812801" y="650349"/>
            <a:ext cx="7646622" cy="723697"/>
          </a:xfrm>
          <a:prstGeom prst="rect">
            <a:avLst/>
          </a:prstGeom>
        </p:spPr>
        <p:txBody>
          <a:bodyPr/>
          <a:lstStyle>
            <a:lvl1pPr algn="l" defTabSz="685800" rtl="0" eaLnBrk="1" latinLnBrk="0" hangingPunct="1">
              <a:spcBef>
                <a:spcPct val="0"/>
              </a:spcBef>
              <a:buNone/>
              <a:defRPr sz="4400" b="1" kern="1200" baseline="0">
                <a:solidFill>
                  <a:schemeClr val="tx1"/>
                </a:solidFill>
                <a:latin typeface="+mj-lt"/>
                <a:ea typeface="+mj-ea"/>
                <a:cs typeface="+mj-cs"/>
              </a:defRPr>
            </a:lvl1pPr>
          </a:lstStyle>
          <a:p>
            <a:r>
              <a:rPr lang="en-US" sz="3200" dirty="0"/>
              <a:t>Disclaimer</a:t>
            </a:r>
            <a:endParaRPr lang="en-US" sz="2200" dirty="0">
              <a:highlight>
                <a:srgbClr val="FFFF00"/>
              </a:highlight>
            </a:endParaRPr>
          </a:p>
        </p:txBody>
      </p:sp>
    </p:spTree>
    <p:extLst>
      <p:ext uri="{BB962C8B-B14F-4D97-AF65-F5344CB8AC3E}">
        <p14:creationId xmlns:p14="http://schemas.microsoft.com/office/powerpoint/2010/main" val="181181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p:txBody>
          <a:bodyPr/>
          <a:lstStyle/>
          <a:p>
            <a:r>
              <a:rPr lang="en-US" dirty="0"/>
              <a:t>General </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216807"/>
          </a:xfrm>
        </p:spPr>
        <p:txBody>
          <a:bodyPr/>
          <a:lstStyle/>
          <a:p>
            <a:pPr marL="0" indent="0">
              <a:buNone/>
            </a:pPr>
            <a:endParaRPr lang="en-AU" b="1" dirty="0"/>
          </a:p>
          <a:p>
            <a:pPr marL="0" indent="0">
              <a:buNone/>
            </a:pPr>
            <a:r>
              <a:rPr lang="en-AU" b="1" dirty="0"/>
              <a:t>When does the “ownership period” begin and end?</a:t>
            </a:r>
          </a:p>
          <a:p>
            <a:pPr lvl="1"/>
            <a:r>
              <a:rPr lang="en-AU" sz="1400" dirty="0"/>
              <a:t>Generally at settlement and not contract dates (s 118-120 and s 118-130).</a:t>
            </a:r>
          </a:p>
          <a:p>
            <a:pPr lvl="1"/>
            <a:r>
              <a:rPr lang="en-AU" sz="1400" dirty="0"/>
              <a:t>Relevant for assessing the two year period if a beneficiary of a deceased estate seeks to dispose of the deceased’s main residence within two years of death.</a:t>
            </a:r>
          </a:p>
          <a:p>
            <a:pPr lvl="1"/>
            <a:endParaRPr lang="en-AU" sz="1400" dirty="0"/>
          </a:p>
          <a:p>
            <a:pPr marL="0" indent="0">
              <a:buNone/>
            </a:pPr>
            <a:r>
              <a:rPr lang="en-AU" b="1" dirty="0"/>
              <a:t>Available to individuals who acquire an interest following a marriage breakdown</a:t>
            </a:r>
          </a:p>
          <a:p>
            <a:pPr lvl="1"/>
            <a:r>
              <a:rPr lang="en-AU" sz="1400" dirty="0"/>
              <a:t>Individual needs to have acquired their interest in a dwelling because of a CGT rollover under 126-A ITAA 1997 (s 118-178 and s 118-180).</a:t>
            </a:r>
          </a:p>
          <a:p>
            <a:pPr marL="155575" lvl="1" indent="0">
              <a:buNone/>
            </a:pPr>
            <a:endParaRPr lang="en-AU" dirty="0"/>
          </a:p>
          <a:p>
            <a:pPr marL="0" indent="0">
              <a:buNone/>
            </a:pPr>
            <a:endParaRPr lang="en-AU" dirty="0"/>
          </a:p>
        </p:txBody>
      </p:sp>
    </p:spTree>
    <p:extLst>
      <p:ext uri="{BB962C8B-B14F-4D97-AF65-F5344CB8AC3E}">
        <p14:creationId xmlns:p14="http://schemas.microsoft.com/office/powerpoint/2010/main" val="179292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5" end="5"/>
                                            </p:txEl>
                                          </p:spTgt>
                                        </p:tgtEl>
                                        <p:attrNameLst>
                                          <p:attrName>style.visibility</p:attrName>
                                        </p:attrNameLst>
                                      </p:cBhvr>
                                      <p:to>
                                        <p:strVal val="visible"/>
                                      </p:to>
                                    </p:set>
                                    <p:animEffect transition="in" filter="fade">
                                      <p:cBhvr>
                                        <p:cTn id="18" dur="500"/>
                                        <p:tgtEl>
                                          <p:spTgt spid="8">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animEffect transition="in" filter="fade">
                                      <p:cBhvr>
                                        <p:cTn id="2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182321-CE64-4C42-9EB3-B39756F0D0AA}"/>
              </a:ext>
            </a:extLst>
          </p:cNvPr>
          <p:cNvSpPr>
            <a:spLocks noGrp="1"/>
          </p:cNvSpPr>
          <p:nvPr>
            <p:ph type="body" sz="quarter" idx="11"/>
          </p:nvPr>
        </p:nvSpPr>
        <p:spPr>
          <a:xfrm>
            <a:off x="938846" y="1875366"/>
            <a:ext cx="7148310" cy="1752600"/>
          </a:xfrm>
        </p:spPr>
        <p:txBody>
          <a:bodyPr/>
          <a:lstStyle/>
          <a:p>
            <a:pPr>
              <a:lnSpc>
                <a:spcPts val="7200"/>
              </a:lnSpc>
              <a:spcBef>
                <a:spcPts val="0"/>
              </a:spcBef>
            </a:pPr>
            <a:r>
              <a:rPr lang="en-US" sz="7200" dirty="0"/>
              <a:t>Adjacent Land</a:t>
            </a:r>
          </a:p>
        </p:txBody>
      </p:sp>
    </p:spTree>
    <p:extLst>
      <p:ext uri="{BB962C8B-B14F-4D97-AF65-F5344CB8AC3E}">
        <p14:creationId xmlns:p14="http://schemas.microsoft.com/office/powerpoint/2010/main" val="3813539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p:txBody>
          <a:bodyPr/>
          <a:lstStyle/>
          <a:p>
            <a:r>
              <a:rPr lang="en-US" dirty="0"/>
              <a:t>Adjacent land</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r>
              <a:rPr lang="en-AU" dirty="0"/>
              <a:t>Main residence exemption includes adjacent land.</a:t>
            </a:r>
          </a:p>
          <a:p>
            <a:pPr marL="0" indent="0">
              <a:buNone/>
            </a:pPr>
            <a:endParaRPr lang="en-AU" sz="1800" dirty="0"/>
          </a:p>
          <a:p>
            <a:r>
              <a:rPr lang="en-AU" sz="1800" dirty="0"/>
              <a:t>Maximum area of adjacent land covered by the exemption is </a:t>
            </a:r>
            <a:r>
              <a:rPr lang="en-AU" sz="1800" b="1" dirty="0"/>
              <a:t>2 hectares, less the area immediately under the dwelling</a:t>
            </a:r>
            <a:r>
              <a:rPr lang="en-AU" sz="1800" dirty="0"/>
              <a:t> (s 118-120).</a:t>
            </a:r>
          </a:p>
          <a:p>
            <a:endParaRPr lang="en-AU" dirty="0"/>
          </a:p>
          <a:p>
            <a:r>
              <a:rPr lang="en-AU" dirty="0"/>
              <a:t>Only available to the extent land was used primarily for private and domestic purposes, in association with the dwelling.</a:t>
            </a:r>
          </a:p>
          <a:p>
            <a:pPr marL="0" indent="0">
              <a:buNone/>
            </a:pPr>
            <a:endParaRPr lang="en-AU" sz="1800" dirty="0"/>
          </a:p>
          <a:p>
            <a:r>
              <a:rPr lang="en-AU" sz="1800" dirty="0"/>
              <a:t>MRE does not apply to the adjacent land if the CGT event does not also happen to the dwelling (s 118-165).</a:t>
            </a:r>
          </a:p>
          <a:p>
            <a:pPr marL="0" indent="0">
              <a:buNone/>
            </a:pPr>
            <a:endParaRPr lang="en-AU" sz="1800" dirty="0"/>
          </a:p>
          <a:p>
            <a:endParaRPr lang="en-AU" sz="1800" dirty="0"/>
          </a:p>
          <a:p>
            <a:pPr marL="155575" lvl="1" indent="0">
              <a:buNone/>
            </a:pPr>
            <a:endParaRPr lang="en-AU" sz="1400" dirty="0"/>
          </a:p>
          <a:p>
            <a:pPr marL="0" indent="0">
              <a:buNone/>
            </a:pPr>
            <a:endParaRPr lang="en-AU" dirty="0"/>
          </a:p>
          <a:p>
            <a:pPr lvl="2"/>
            <a:endParaRPr lang="en-AU" dirty="0"/>
          </a:p>
        </p:txBody>
      </p:sp>
    </p:spTree>
    <p:extLst>
      <p:ext uri="{BB962C8B-B14F-4D97-AF65-F5344CB8AC3E}">
        <p14:creationId xmlns:p14="http://schemas.microsoft.com/office/powerpoint/2010/main" val="11840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p:txBody>
          <a:bodyPr/>
          <a:lstStyle/>
          <a:p>
            <a:r>
              <a:rPr lang="en-US" dirty="0"/>
              <a:t>Which 2 hectares?</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r>
              <a:rPr lang="en-AU" sz="1800" dirty="0"/>
              <a:t>Adjacent land does not need to be contiguous to dwelling, but proximity is important (TD 1999/68).</a:t>
            </a:r>
          </a:p>
          <a:p>
            <a:endParaRPr lang="en-AU" sz="1800" dirty="0"/>
          </a:p>
          <a:p>
            <a:r>
              <a:rPr lang="en-AU" dirty="0"/>
              <a:t>For land which is greater than two hectares, TD 1999/67 allows taxpayers to choose which area of land qualifies as adjacent land (in addition to the land over which the dwelling is situated).</a:t>
            </a:r>
          </a:p>
          <a:p>
            <a:pPr marL="0" indent="0">
              <a:buNone/>
            </a:pPr>
            <a:endParaRPr lang="en-AU" dirty="0"/>
          </a:p>
          <a:p>
            <a:r>
              <a:rPr lang="en-AU" dirty="0"/>
              <a:t>However, when choosing the area of land, it must be used primarily for private or domestic purposes.</a:t>
            </a:r>
          </a:p>
          <a:p>
            <a:endParaRPr lang="en-AU" dirty="0"/>
          </a:p>
          <a:p>
            <a:r>
              <a:rPr lang="en-AU" dirty="0"/>
              <a:t>This is typically most relevant for primary producers because their land typically serves a dual purpose as being the location of their dwelling as well as where they conduct their farming activities.</a:t>
            </a:r>
          </a:p>
          <a:p>
            <a:endParaRPr lang="en-AU" sz="1800" dirty="0"/>
          </a:p>
          <a:p>
            <a:endParaRPr lang="en-AU" sz="1800" dirty="0"/>
          </a:p>
          <a:p>
            <a:pPr marL="155575" lvl="1" indent="0">
              <a:buNone/>
            </a:pPr>
            <a:endParaRPr lang="en-AU" sz="1400" dirty="0"/>
          </a:p>
          <a:p>
            <a:pPr marL="0" indent="0">
              <a:buNone/>
            </a:pPr>
            <a:endParaRPr lang="en-AU" dirty="0"/>
          </a:p>
          <a:p>
            <a:pPr lvl="2"/>
            <a:endParaRPr lang="en-AU" dirty="0"/>
          </a:p>
        </p:txBody>
      </p:sp>
    </p:spTree>
    <p:extLst>
      <p:ext uri="{BB962C8B-B14F-4D97-AF65-F5344CB8AC3E}">
        <p14:creationId xmlns:p14="http://schemas.microsoft.com/office/powerpoint/2010/main" val="2612701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p:txBody>
          <a:bodyPr/>
          <a:lstStyle/>
          <a:p>
            <a:r>
              <a:rPr lang="en-US" dirty="0"/>
              <a:t>Example</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6407397" cy="4469356"/>
          </a:xfrm>
        </p:spPr>
        <p:txBody>
          <a:bodyPr/>
          <a:lstStyle/>
          <a:p>
            <a:pPr>
              <a:lnSpc>
                <a:spcPct val="150000"/>
              </a:lnSpc>
            </a:pPr>
            <a:r>
              <a:rPr lang="en-AU" sz="1400" dirty="0"/>
              <a:t>Alistair owns a 10 hectare property - see the diagram.</a:t>
            </a:r>
          </a:p>
          <a:p>
            <a:pPr>
              <a:lnSpc>
                <a:spcPct val="150000"/>
              </a:lnSpc>
            </a:pPr>
            <a:r>
              <a:rPr lang="en-AU" sz="1400" dirty="0"/>
              <a:t>He has selected the shaded area as the part of the land on which he wishes to claim the main residence exemption. </a:t>
            </a:r>
          </a:p>
          <a:p>
            <a:pPr>
              <a:lnSpc>
                <a:spcPct val="150000"/>
              </a:lnSpc>
            </a:pPr>
            <a:r>
              <a:rPr lang="en-AU" sz="1400" dirty="0"/>
              <a:t>This area does not exceed 2 hectares and is used primarily for private or domestic purposes in association with Alistair's dwelling. </a:t>
            </a:r>
          </a:p>
          <a:p>
            <a:pPr>
              <a:lnSpc>
                <a:spcPct val="150000"/>
              </a:lnSpc>
            </a:pPr>
            <a:r>
              <a:rPr lang="en-AU" sz="1400" dirty="0"/>
              <a:t>He sells the property for $500,000. </a:t>
            </a:r>
          </a:p>
          <a:p>
            <a:pPr>
              <a:lnSpc>
                <a:spcPct val="150000"/>
              </a:lnSpc>
            </a:pPr>
            <a:r>
              <a:rPr lang="en-AU" sz="1400" dirty="0"/>
              <a:t>He obtains an opinion from an expert valuer that the value of the 2 hectares of land and the house is $300,000. </a:t>
            </a:r>
          </a:p>
          <a:p>
            <a:pPr>
              <a:lnSpc>
                <a:spcPct val="150000"/>
              </a:lnSpc>
            </a:pPr>
            <a:r>
              <a:rPr lang="en-AU" sz="1400" dirty="0"/>
              <a:t>The cost base attributable to this part of the property (taking into account improvements since purchase) is $180,000 and the remainder is $120,000. </a:t>
            </a:r>
          </a:p>
          <a:p>
            <a:pPr>
              <a:lnSpc>
                <a:spcPct val="150000"/>
              </a:lnSpc>
            </a:pPr>
            <a:r>
              <a:rPr lang="en-AU" sz="1400" dirty="0"/>
              <a:t>The capital gain on the total property is $200,000. Alistair disregards $120,000 of the capital gain because it is attributable to his main residence.</a:t>
            </a:r>
          </a:p>
          <a:p>
            <a:endParaRPr lang="en-AU" sz="1800" dirty="0"/>
          </a:p>
          <a:p>
            <a:pPr marL="155575" lvl="1" indent="0">
              <a:buNone/>
            </a:pPr>
            <a:endParaRPr lang="en-AU" sz="1400" dirty="0"/>
          </a:p>
          <a:p>
            <a:pPr marL="0" indent="0">
              <a:buNone/>
            </a:pPr>
            <a:endParaRPr lang="en-AU" dirty="0"/>
          </a:p>
        </p:txBody>
      </p:sp>
      <p:pic>
        <p:nvPicPr>
          <p:cNvPr id="3" name="Picture 2">
            <a:extLst>
              <a:ext uri="{FF2B5EF4-FFF2-40B4-BE49-F238E27FC236}">
                <a16:creationId xmlns:a16="http://schemas.microsoft.com/office/drawing/2014/main" id="{8F9438CB-FDF9-2FEF-FF61-E933DD48E284}"/>
              </a:ext>
            </a:extLst>
          </p:cNvPr>
          <p:cNvPicPr>
            <a:picLocks noChangeAspect="1"/>
          </p:cNvPicPr>
          <p:nvPr/>
        </p:nvPicPr>
        <p:blipFill>
          <a:blip r:embed="rId3"/>
          <a:stretch>
            <a:fillRect/>
          </a:stretch>
        </p:blipFill>
        <p:spPr>
          <a:xfrm>
            <a:off x="7563037" y="1670187"/>
            <a:ext cx="3122341" cy="2499852"/>
          </a:xfrm>
          <a:prstGeom prst="rect">
            <a:avLst/>
          </a:prstGeom>
        </p:spPr>
      </p:pic>
      <p:sp>
        <p:nvSpPr>
          <p:cNvPr id="5" name="Content Placeholder 7">
            <a:extLst>
              <a:ext uri="{FF2B5EF4-FFF2-40B4-BE49-F238E27FC236}">
                <a16:creationId xmlns:a16="http://schemas.microsoft.com/office/drawing/2014/main" id="{72E49F2F-953F-F116-01D6-4211C7E814F3}"/>
              </a:ext>
            </a:extLst>
          </p:cNvPr>
          <p:cNvSpPr txBox="1">
            <a:spLocks/>
          </p:cNvSpPr>
          <p:nvPr/>
        </p:nvSpPr>
        <p:spPr>
          <a:xfrm>
            <a:off x="8028605" y="4333173"/>
            <a:ext cx="2656773" cy="314972"/>
          </a:xfrm>
          <a:prstGeom prst="rect">
            <a:avLst/>
          </a:prstGeom>
        </p:spPr>
        <p:txBody>
          <a:bodyPr/>
          <a:lstStyle>
            <a:lvl1pPr marL="179388" indent="-179388"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1pPr>
            <a:lvl2pPr marL="358775" indent="-20320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2pPr>
            <a:lvl3pPr marL="446088" indent="-144463"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3pPr>
            <a:lvl4pPr marL="566928"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4pPr>
            <a:lvl5pPr marL="694944" indent="-137160" algn="l" defTabSz="685800" rtl="0" eaLnBrk="1" latinLnBrk="0" hangingPunct="1">
              <a:spcBef>
                <a:spcPts val="600"/>
              </a:spcBef>
              <a:buClr>
                <a:schemeClr val="tx1"/>
              </a:buClr>
              <a:buSzPct val="100000"/>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200" dirty="0"/>
              <a:t>Source: TD 1999/67 (Example 2)</a:t>
            </a:r>
            <a:endParaRPr lang="en-AU" sz="1200" dirty="0"/>
          </a:p>
        </p:txBody>
      </p:sp>
    </p:spTree>
    <p:extLst>
      <p:ext uri="{BB962C8B-B14F-4D97-AF65-F5344CB8AC3E}">
        <p14:creationId xmlns:p14="http://schemas.microsoft.com/office/powerpoint/2010/main" val="231557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5F591-B67C-40CA-862F-3402D5B0A218}"/>
              </a:ext>
            </a:extLst>
          </p:cNvPr>
          <p:cNvSpPr>
            <a:spLocks noGrp="1"/>
          </p:cNvSpPr>
          <p:nvPr>
            <p:ph type="title"/>
          </p:nvPr>
        </p:nvSpPr>
        <p:spPr/>
        <p:txBody>
          <a:bodyPr/>
          <a:lstStyle/>
          <a:p>
            <a:r>
              <a:rPr lang="en-US" dirty="0"/>
              <a:t>Vacant land not used for any purpose</a:t>
            </a:r>
            <a:endParaRPr lang="en-AU" dirty="0"/>
          </a:p>
        </p:txBody>
      </p:sp>
      <p:sp>
        <p:nvSpPr>
          <p:cNvPr id="8" name="Content Placeholder 7">
            <a:extLst>
              <a:ext uri="{FF2B5EF4-FFF2-40B4-BE49-F238E27FC236}">
                <a16:creationId xmlns:a16="http://schemas.microsoft.com/office/drawing/2014/main" id="{02D8711F-1F0B-4551-8EC6-D47E1286E1E8}"/>
              </a:ext>
            </a:extLst>
          </p:cNvPr>
          <p:cNvSpPr>
            <a:spLocks noGrp="1"/>
          </p:cNvSpPr>
          <p:nvPr>
            <p:ph sz="quarter" idx="11"/>
          </p:nvPr>
        </p:nvSpPr>
        <p:spPr>
          <a:xfrm>
            <a:off x="812800" y="1670187"/>
            <a:ext cx="10583374" cy="4469356"/>
          </a:xfrm>
        </p:spPr>
        <p:txBody>
          <a:bodyPr/>
          <a:lstStyle/>
          <a:p>
            <a:pPr marL="0" indent="0">
              <a:buNone/>
            </a:pPr>
            <a:r>
              <a:rPr lang="en-AU" dirty="0"/>
              <a:t>Can land be “used for a private or domestic purposes” if the land is not being used for any purpose?</a:t>
            </a:r>
          </a:p>
          <a:p>
            <a:pPr marL="0" indent="0">
              <a:buNone/>
            </a:pPr>
            <a:endParaRPr lang="en-AU" dirty="0"/>
          </a:p>
          <a:p>
            <a:pPr marL="0" indent="0">
              <a:buNone/>
            </a:pPr>
            <a:r>
              <a:rPr lang="en-AU" dirty="0"/>
              <a:t>In a different context, when looking at the Maximum Net Asset Value Test, the ATO is of the opinion that vacant land “not being used for any purpose” does not fall within the definition of an asset used “</a:t>
            </a:r>
            <a:r>
              <a:rPr lang="en-AU" dirty="0" err="1"/>
              <a:t>soley</a:t>
            </a:r>
            <a:r>
              <a:rPr lang="en-AU" dirty="0"/>
              <a:t> for personal use and enjoyment” under s 152-20 (ATO ID 2009/34).</a:t>
            </a:r>
          </a:p>
          <a:p>
            <a:pPr marL="0" indent="0">
              <a:buNone/>
            </a:pPr>
            <a:endParaRPr lang="en-AU" dirty="0"/>
          </a:p>
          <a:p>
            <a:pPr marL="0" indent="0">
              <a:buNone/>
            </a:pPr>
            <a:r>
              <a:rPr lang="en-AU" sz="1800" dirty="0"/>
              <a:t>Should a taxpayer keep evidence that the vacant land was used for private and domestic use, for example, exercise, walking a dog, paddocking a pony, etc in association with the dwelling</a:t>
            </a:r>
            <a:r>
              <a:rPr lang="en-AU" dirty="0"/>
              <a:t>.</a:t>
            </a:r>
            <a:endParaRPr lang="en-AU" sz="1400" dirty="0"/>
          </a:p>
          <a:p>
            <a:pPr marL="0" indent="0">
              <a:buNone/>
            </a:pPr>
            <a:endParaRPr lang="en-AU" dirty="0"/>
          </a:p>
          <a:p>
            <a:pPr lvl="2"/>
            <a:endParaRPr lang="en-AU" dirty="0"/>
          </a:p>
        </p:txBody>
      </p:sp>
    </p:spTree>
    <p:extLst>
      <p:ext uri="{BB962C8B-B14F-4D97-AF65-F5344CB8AC3E}">
        <p14:creationId xmlns:p14="http://schemas.microsoft.com/office/powerpoint/2010/main" val="1151580246"/>
      </p:ext>
    </p:extLst>
  </p:cSld>
  <p:clrMapOvr>
    <a:masterClrMapping/>
  </p:clrMapOvr>
</p:sld>
</file>

<file path=ppt/theme/theme1.xml><?xml version="1.0" encoding="utf-8"?>
<a:theme xmlns:a="http://schemas.openxmlformats.org/drawingml/2006/main" name="2018 Brand Refresh">
  <a:themeElements>
    <a:clrScheme name="Crowe Palette">
      <a:dk1>
        <a:sysClr val="windowText" lastClr="000000"/>
      </a:dk1>
      <a:lt1>
        <a:sysClr val="window" lastClr="FFFFFF"/>
      </a:lt1>
      <a:dk2>
        <a:srgbClr val="002D62"/>
      </a:dk2>
      <a:lt2>
        <a:srgbClr val="FDB913"/>
      </a:lt2>
      <a:accent1>
        <a:srgbClr val="B14FC5"/>
      </a:accent1>
      <a:accent2>
        <a:srgbClr val="54C0E8"/>
      </a:accent2>
      <a:accent3>
        <a:srgbClr val="00A98F"/>
      </a:accent3>
      <a:accent4>
        <a:srgbClr val="76BC21"/>
      </a:accent4>
      <a:accent5>
        <a:srgbClr val="E1251B"/>
      </a:accent5>
      <a:accent6>
        <a:srgbClr val="0075C9"/>
      </a:accent6>
      <a:hlink>
        <a:srgbClr val="002D62"/>
      </a:hlink>
      <a:folHlink>
        <a:srgbClr val="FDB91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E8948692-1AF6-4485-80DF-8C70B26F4F91}" vid="{17DB5A86-6635-43BE-957C-5846FF4739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Revised Current Template 2</Template>
  <TotalTime>38868</TotalTime>
  <Words>3305</Words>
  <Application>Microsoft Office PowerPoint</Application>
  <PresentationFormat>Widescreen</PresentationFormat>
  <Paragraphs>345</Paragraphs>
  <Slides>33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Cambria Math</vt:lpstr>
      <vt:lpstr>Courier New</vt:lpstr>
      <vt:lpstr>Fira Sans</vt:lpstr>
      <vt:lpstr>Symbol</vt:lpstr>
      <vt:lpstr>Wingdings</vt:lpstr>
      <vt:lpstr>2018 Brand Refresh</vt:lpstr>
      <vt:lpstr>PowerPoint Presentation</vt:lpstr>
      <vt:lpstr>To be covered</vt:lpstr>
      <vt:lpstr>General</vt:lpstr>
      <vt:lpstr>General </vt:lpstr>
      <vt:lpstr>PowerPoint Presentation</vt:lpstr>
      <vt:lpstr>Adjacent land</vt:lpstr>
      <vt:lpstr>Which 2 hectares?</vt:lpstr>
      <vt:lpstr>Example</vt:lpstr>
      <vt:lpstr>Vacant land not used for any purpose</vt:lpstr>
      <vt:lpstr>PowerPoint Presentation</vt:lpstr>
      <vt:lpstr>Income producing purpose</vt:lpstr>
      <vt:lpstr>Cost base reset</vt:lpstr>
      <vt:lpstr>Cost base reset</vt:lpstr>
      <vt:lpstr>PowerPoint Presentation</vt:lpstr>
      <vt:lpstr>Absence rule – s 118-145</vt:lpstr>
      <vt:lpstr>No double dipping</vt:lpstr>
      <vt:lpstr>6 Year period can be reset</vt:lpstr>
      <vt:lpstr>Oversees dwellings</vt:lpstr>
      <vt:lpstr>PowerPoint Presentation</vt:lpstr>
      <vt:lpstr>Demolition rule</vt:lpstr>
      <vt:lpstr>Demolition rule</vt:lpstr>
      <vt:lpstr>Demolition rule</vt:lpstr>
      <vt:lpstr>What is ‘as soon as practicable’?</vt:lpstr>
      <vt:lpstr>PowerPoint Presentation</vt:lpstr>
      <vt:lpstr>Deceased estates</vt:lpstr>
      <vt:lpstr>Deceased estates</vt:lpstr>
      <vt:lpstr>Deceased estates</vt:lpstr>
      <vt:lpstr>Deceased estates</vt:lpstr>
      <vt:lpstr>Deceased estates</vt:lpstr>
      <vt:lpstr>Deceased estates</vt:lpstr>
      <vt:lpstr>Interaction with 6 year absence rule?</vt:lpstr>
      <vt:lpstr>PowerPoint Presentation</vt:lpstr>
      <vt:lpstr>PowerPoint Presentation</vt:lpstr>
    </vt:vector>
  </TitlesOfParts>
  <Company>Crowe Horwath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dc:creator>Steven Kurylowicz</dc:creator>
  <cp:lastModifiedBy>Jordan Edwards</cp:lastModifiedBy>
  <cp:revision>922</cp:revision>
  <cp:lastPrinted>2018-03-30T11:28:04Z</cp:lastPrinted>
  <dcterms:created xsi:type="dcterms:W3CDTF">2016-04-14T19:57:34Z</dcterms:created>
  <dcterms:modified xsi:type="dcterms:W3CDTF">2025-07-02T03:47:03Z</dcterms:modified>
</cp:coreProperties>
</file>